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 id="2147483703" r:id="rId5"/>
    <p:sldMasterId id="2147483712" r:id="rId6"/>
  </p:sldMasterIdLst>
  <p:notesMasterIdLst>
    <p:notesMasterId r:id="rId73"/>
  </p:notesMasterIdLst>
  <p:handoutMasterIdLst>
    <p:handoutMasterId r:id="rId74"/>
  </p:handoutMasterIdLst>
  <p:sldIdLst>
    <p:sldId id="273" r:id="rId7"/>
    <p:sldId id="335" r:id="rId8"/>
    <p:sldId id="375" r:id="rId9"/>
    <p:sldId id="412" r:id="rId10"/>
    <p:sldId id="357" r:id="rId11"/>
    <p:sldId id="374" r:id="rId12"/>
    <p:sldId id="377" r:id="rId13"/>
    <p:sldId id="378" r:id="rId14"/>
    <p:sldId id="379" r:id="rId15"/>
    <p:sldId id="380" r:id="rId16"/>
    <p:sldId id="382" r:id="rId17"/>
    <p:sldId id="384" r:id="rId18"/>
    <p:sldId id="383" r:id="rId19"/>
    <p:sldId id="381" r:id="rId20"/>
    <p:sldId id="385" r:id="rId21"/>
    <p:sldId id="404" r:id="rId22"/>
    <p:sldId id="294" r:id="rId23"/>
    <p:sldId id="386" r:id="rId24"/>
    <p:sldId id="296" r:id="rId25"/>
    <p:sldId id="362" r:id="rId26"/>
    <p:sldId id="388" r:id="rId27"/>
    <p:sldId id="389" r:id="rId28"/>
    <p:sldId id="390" r:id="rId29"/>
    <p:sldId id="533" r:id="rId30"/>
    <p:sldId id="413" r:id="rId31"/>
    <p:sldId id="406" r:id="rId32"/>
    <p:sldId id="346" r:id="rId33"/>
    <p:sldId id="353" r:id="rId34"/>
    <p:sldId id="407" r:id="rId35"/>
    <p:sldId id="415" r:id="rId36"/>
    <p:sldId id="343" r:id="rId37"/>
    <p:sldId id="339" r:id="rId38"/>
    <p:sldId id="340" r:id="rId39"/>
    <p:sldId id="536" r:id="rId40"/>
    <p:sldId id="344" r:id="rId41"/>
    <p:sldId id="360" r:id="rId42"/>
    <p:sldId id="417" r:id="rId43"/>
    <p:sldId id="319" r:id="rId44"/>
    <p:sldId id="345" r:id="rId45"/>
    <p:sldId id="418" r:id="rId46"/>
    <p:sldId id="300" r:id="rId47"/>
    <p:sldId id="302" r:id="rId48"/>
    <p:sldId id="419" r:id="rId49"/>
    <p:sldId id="304" r:id="rId50"/>
    <p:sldId id="303" r:id="rId51"/>
    <p:sldId id="337" r:id="rId52"/>
    <p:sldId id="349" r:id="rId53"/>
    <p:sldId id="351" r:id="rId54"/>
    <p:sldId id="318" r:id="rId55"/>
    <p:sldId id="321" r:id="rId56"/>
    <p:sldId id="322" r:id="rId57"/>
    <p:sldId id="394" r:id="rId58"/>
    <p:sldId id="395" r:id="rId59"/>
    <p:sldId id="396" r:id="rId60"/>
    <p:sldId id="408" r:id="rId61"/>
    <p:sldId id="409" r:id="rId62"/>
    <p:sldId id="410" r:id="rId63"/>
    <p:sldId id="401" r:id="rId64"/>
    <p:sldId id="411" r:id="rId65"/>
    <p:sldId id="370" r:id="rId66"/>
    <p:sldId id="333" r:id="rId67"/>
    <p:sldId id="420" r:id="rId68"/>
    <p:sldId id="531" r:id="rId69"/>
    <p:sldId id="532" r:id="rId70"/>
    <p:sldId id="373" r:id="rId71"/>
    <p:sldId id="416" r:id="rId7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Jones-Lockwood" initials="AJ" lastIdx="13" clrIdx="0">
    <p:extLst>
      <p:ext uri="{19B8F6BF-5375-455C-9EA6-DF929625EA0E}">
        <p15:presenceInfo xmlns:p15="http://schemas.microsoft.com/office/powerpoint/2012/main" userId="S::Alison@evawintl.org::0988eede-5e0d-4017-abb4-f22b7eff7e9b" providerId="AD"/>
      </p:ext>
    </p:extLst>
  </p:cmAuthor>
  <p:cmAuthor id="2" name="Kim Lonsway" initials="KL" lastIdx="8" clrIdx="1">
    <p:extLst>
      <p:ext uri="{19B8F6BF-5375-455C-9EA6-DF929625EA0E}">
        <p15:presenceInfo xmlns:p15="http://schemas.microsoft.com/office/powerpoint/2012/main" userId="Kim Lonsway" providerId="None"/>
      </p:ext>
    </p:extLst>
  </p:cmAuthor>
  <p:cmAuthor id="3" name="Joanne Archambault" initials="JA" lastIdx="4" clrIdx="2">
    <p:extLst>
      <p:ext uri="{19B8F6BF-5375-455C-9EA6-DF929625EA0E}">
        <p15:presenceInfo xmlns:p15="http://schemas.microsoft.com/office/powerpoint/2012/main" userId="S::Joanne@evawintl.org::4f0a9fdc-0592-4da9-a654-14d9c258010e" providerId="AD"/>
      </p:ext>
    </p:extLst>
  </p:cmAuthor>
  <p:cmAuthor id="4" name="Jacque Bassett" initials="JB" lastIdx="2" clrIdx="3">
    <p:extLst>
      <p:ext uri="{19B8F6BF-5375-455C-9EA6-DF929625EA0E}">
        <p15:presenceInfo xmlns:p15="http://schemas.microsoft.com/office/powerpoint/2012/main" userId="S::jacque@evawintl.org::664ea25d-3ef1-4a95-aa97-bcfb87fc77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2562"/>
    <a:srgbClr val="2B3C5E"/>
    <a:srgbClr val="6600CC"/>
    <a:srgbClr val="18264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AEF73D-501F-466D-89C1-1661A6714313}" v="11" dt="2024-08-08T15:56:22.3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39" autoAdjust="0"/>
  </p:normalViewPr>
  <p:slideViewPr>
    <p:cSldViewPr snapToGrid="0">
      <p:cViewPr varScale="1">
        <p:scale>
          <a:sx n="100" d="100"/>
          <a:sy n="100" d="100"/>
        </p:scale>
        <p:origin x="1116" y="90"/>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handoutMaster" Target="handoutMasters/handoutMaster1.xml"/><Relationship Id="rId79"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notesMaster" Target="notesMasters/notesMaster1.xml"/><Relationship Id="rId78" Type="http://schemas.openxmlformats.org/officeDocument/2006/relationships/theme" Target="theme/theme1.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Leithead" userId="b0c5521e-f4fc-40b7-bf64-41b1bc5f5d03" providerId="ADAL" clId="{FFAEF73D-501F-466D-89C1-1661A6714313}"/>
    <pc:docChg chg="undo custSel delSld modSld">
      <pc:chgData name="Katie Leithead" userId="b0c5521e-f4fc-40b7-bf64-41b1bc5f5d03" providerId="ADAL" clId="{FFAEF73D-501F-466D-89C1-1661A6714313}" dt="2024-08-08T15:59:22.431" v="100" actId="20577"/>
      <pc:docMkLst>
        <pc:docMk/>
      </pc:docMkLst>
      <pc:sldChg chg="addSp delSp modSp mod">
        <pc:chgData name="Katie Leithead" userId="b0c5521e-f4fc-40b7-bf64-41b1bc5f5d03" providerId="ADAL" clId="{FFAEF73D-501F-466D-89C1-1661A6714313}" dt="2024-08-08T15:58:05.160" v="95" actId="1076"/>
        <pc:sldMkLst>
          <pc:docMk/>
          <pc:sldMk cId="2004918956" sldId="335"/>
        </pc:sldMkLst>
        <pc:spChg chg="add mod ord">
          <ac:chgData name="Katie Leithead" userId="b0c5521e-f4fc-40b7-bf64-41b1bc5f5d03" providerId="ADAL" clId="{FFAEF73D-501F-466D-89C1-1661A6714313}" dt="2024-08-08T15:57:43.008" v="90" actId="167"/>
          <ac:spMkLst>
            <pc:docMk/>
            <pc:sldMk cId="2004918956" sldId="335"/>
            <ac:spMk id="2" creationId="{522D1AF3-ACD2-1E19-E0CE-9A0367EB29AA}"/>
          </ac:spMkLst>
        </pc:spChg>
        <pc:picChg chg="mod modCrop">
          <ac:chgData name="Katie Leithead" userId="b0c5521e-f4fc-40b7-bf64-41b1bc5f5d03" providerId="ADAL" clId="{FFAEF73D-501F-466D-89C1-1661A6714313}" dt="2024-08-08T15:57:57.106" v="93" actId="14100"/>
          <ac:picMkLst>
            <pc:docMk/>
            <pc:sldMk cId="2004918956" sldId="335"/>
            <ac:picMk id="5" creationId="{00000000-0000-0000-0000-000000000000}"/>
          </ac:picMkLst>
        </pc:picChg>
        <pc:picChg chg="mod">
          <ac:chgData name="Katie Leithead" userId="b0c5521e-f4fc-40b7-bf64-41b1bc5f5d03" providerId="ADAL" clId="{FFAEF73D-501F-466D-89C1-1661A6714313}" dt="2024-08-08T15:58:01.242" v="94" actId="1076"/>
          <ac:picMkLst>
            <pc:docMk/>
            <pc:sldMk cId="2004918956" sldId="335"/>
            <ac:picMk id="8" creationId="{00000000-0000-0000-0000-000000000000}"/>
          </ac:picMkLst>
        </pc:picChg>
        <pc:picChg chg="mod">
          <ac:chgData name="Katie Leithead" userId="b0c5521e-f4fc-40b7-bf64-41b1bc5f5d03" providerId="ADAL" clId="{FFAEF73D-501F-466D-89C1-1661A6714313}" dt="2024-08-08T15:58:05.160" v="95" actId="1076"/>
          <ac:picMkLst>
            <pc:docMk/>
            <pc:sldMk cId="2004918956" sldId="335"/>
            <ac:picMk id="14" creationId="{00000000-0000-0000-0000-000000000000}"/>
          </ac:picMkLst>
        </pc:picChg>
        <pc:cxnChg chg="del mod">
          <ac:chgData name="Katie Leithead" userId="b0c5521e-f4fc-40b7-bf64-41b1bc5f5d03" providerId="ADAL" clId="{FFAEF73D-501F-466D-89C1-1661A6714313}" dt="2024-08-08T15:57:53.006" v="92" actId="478"/>
          <ac:cxnSpMkLst>
            <pc:docMk/>
            <pc:sldMk cId="2004918956" sldId="335"/>
            <ac:cxnSpMk id="9" creationId="{00000000-0000-0000-0000-000000000000}"/>
          </ac:cxnSpMkLst>
        </pc:cxnChg>
      </pc:sldChg>
      <pc:sldChg chg="addSp delSp modSp mod setBg">
        <pc:chgData name="Katie Leithead" userId="b0c5521e-f4fc-40b7-bf64-41b1bc5f5d03" providerId="ADAL" clId="{FFAEF73D-501F-466D-89C1-1661A6714313}" dt="2024-08-08T15:51:19.832" v="28" actId="207"/>
        <pc:sldMkLst>
          <pc:docMk/>
          <pc:sldMk cId="168797185" sldId="373"/>
        </pc:sldMkLst>
        <pc:spChg chg="add mod ord">
          <ac:chgData name="Katie Leithead" userId="b0c5521e-f4fc-40b7-bf64-41b1bc5f5d03" providerId="ADAL" clId="{FFAEF73D-501F-466D-89C1-1661A6714313}" dt="2024-08-08T15:50:01.346" v="12" actId="171"/>
          <ac:spMkLst>
            <pc:docMk/>
            <pc:sldMk cId="168797185" sldId="373"/>
            <ac:spMk id="6" creationId="{3BADD315-F207-E9E5-AA8F-0070E6C1AFF5}"/>
          </ac:spMkLst>
        </pc:spChg>
        <pc:spChg chg="add mod">
          <ac:chgData name="Katie Leithead" userId="b0c5521e-f4fc-40b7-bf64-41b1bc5f5d03" providerId="ADAL" clId="{FFAEF73D-501F-466D-89C1-1661A6714313}" dt="2024-08-08T15:50:36.572" v="22" actId="207"/>
          <ac:spMkLst>
            <pc:docMk/>
            <pc:sldMk cId="168797185" sldId="373"/>
            <ac:spMk id="7" creationId="{8188C89E-2BA7-6543-747F-887BF4FB31BE}"/>
          </ac:spMkLst>
        </pc:spChg>
        <pc:spChg chg="add mod">
          <ac:chgData name="Katie Leithead" userId="b0c5521e-f4fc-40b7-bf64-41b1bc5f5d03" providerId="ADAL" clId="{FFAEF73D-501F-466D-89C1-1661A6714313}" dt="2024-08-08T15:51:19.832" v="28" actId="207"/>
          <ac:spMkLst>
            <pc:docMk/>
            <pc:sldMk cId="168797185" sldId="373"/>
            <ac:spMk id="8" creationId="{DDFB010A-A2FB-BFB7-0FB8-BFAEC2E90403}"/>
          </ac:spMkLst>
        </pc:spChg>
        <pc:picChg chg="add del">
          <ac:chgData name="Katie Leithead" userId="b0c5521e-f4fc-40b7-bf64-41b1bc5f5d03" providerId="ADAL" clId="{FFAEF73D-501F-466D-89C1-1661A6714313}" dt="2024-08-08T15:47:28.739" v="2" actId="478"/>
          <ac:picMkLst>
            <pc:docMk/>
            <pc:sldMk cId="168797185" sldId="373"/>
            <ac:picMk id="3" creationId="{967E99F1-0E01-45BB-A309-13CA72AABDD8}"/>
          </ac:picMkLst>
        </pc:picChg>
        <pc:picChg chg="mod">
          <ac:chgData name="Katie Leithead" userId="b0c5521e-f4fc-40b7-bf64-41b1bc5f5d03" providerId="ADAL" clId="{FFAEF73D-501F-466D-89C1-1661A6714313}" dt="2024-08-08T15:47:33.666" v="3" actId="1076"/>
          <ac:picMkLst>
            <pc:docMk/>
            <pc:sldMk cId="168797185" sldId="373"/>
            <ac:picMk id="4" creationId="{67F504E2-748A-4282-B8EE-565D75E1322C}"/>
          </ac:picMkLst>
        </pc:picChg>
        <pc:picChg chg="add mod">
          <ac:chgData name="Katie Leithead" userId="b0c5521e-f4fc-40b7-bf64-41b1bc5f5d03" providerId="ADAL" clId="{FFAEF73D-501F-466D-89C1-1661A6714313}" dt="2024-08-08T15:50:04.625" v="13" actId="1076"/>
          <ac:picMkLst>
            <pc:docMk/>
            <pc:sldMk cId="168797185" sldId="373"/>
            <ac:picMk id="5" creationId="{95D14AE0-24E5-0272-C421-ABA4EA25A3EC}"/>
          </ac:picMkLst>
        </pc:picChg>
      </pc:sldChg>
      <pc:sldChg chg="modSp mod">
        <pc:chgData name="Katie Leithead" userId="b0c5521e-f4fc-40b7-bf64-41b1bc5f5d03" providerId="ADAL" clId="{FFAEF73D-501F-466D-89C1-1661A6714313}" dt="2024-08-08T15:59:22.431" v="100" actId="20577"/>
        <pc:sldMkLst>
          <pc:docMk/>
          <pc:sldMk cId="3837532183" sldId="389"/>
        </pc:sldMkLst>
        <pc:spChg chg="mod">
          <ac:chgData name="Katie Leithead" userId="b0c5521e-f4fc-40b7-bf64-41b1bc5f5d03" providerId="ADAL" clId="{FFAEF73D-501F-466D-89C1-1661A6714313}" dt="2024-08-08T15:59:22.431" v="100" actId="20577"/>
          <ac:spMkLst>
            <pc:docMk/>
            <pc:sldMk cId="3837532183" sldId="389"/>
            <ac:spMk id="5" creationId="{1C7CE02D-B14B-44DE-B1AD-7F48AAB1B4D8}"/>
          </ac:spMkLst>
        </pc:spChg>
      </pc:sldChg>
      <pc:sldChg chg="addSp delSp modSp mod">
        <pc:chgData name="Katie Leithead" userId="b0c5521e-f4fc-40b7-bf64-41b1bc5f5d03" providerId="ADAL" clId="{FFAEF73D-501F-466D-89C1-1661A6714313}" dt="2024-08-08T15:56:37.056" v="80" actId="1076"/>
        <pc:sldMkLst>
          <pc:docMk/>
          <pc:sldMk cId="1619572071" sldId="390"/>
        </pc:sldMkLst>
        <pc:spChg chg="mod">
          <ac:chgData name="Katie Leithead" userId="b0c5521e-f4fc-40b7-bf64-41b1bc5f5d03" providerId="ADAL" clId="{FFAEF73D-501F-466D-89C1-1661A6714313}" dt="2024-08-08T15:55:43.654" v="74" actId="1076"/>
          <ac:spMkLst>
            <pc:docMk/>
            <pc:sldMk cId="1619572071" sldId="390"/>
            <ac:spMk id="6" creationId="{95722049-9A56-4961-82C5-BBEE0CDE80F3}"/>
          </ac:spMkLst>
        </pc:spChg>
        <pc:spChg chg="mod">
          <ac:chgData name="Katie Leithead" userId="b0c5521e-f4fc-40b7-bf64-41b1bc5f5d03" providerId="ADAL" clId="{FFAEF73D-501F-466D-89C1-1661A6714313}" dt="2024-08-08T15:54:51.771" v="38" actId="1076"/>
          <ac:spMkLst>
            <pc:docMk/>
            <pc:sldMk cId="1619572071" sldId="390"/>
            <ac:spMk id="7" creationId="{F139D39F-B559-42A2-BA1A-EFD3D66FC3A3}"/>
          </ac:spMkLst>
        </pc:spChg>
        <pc:spChg chg="mod">
          <ac:chgData name="Katie Leithead" userId="b0c5521e-f4fc-40b7-bf64-41b1bc5f5d03" providerId="ADAL" clId="{FFAEF73D-501F-466D-89C1-1661A6714313}" dt="2024-08-08T15:56:37.056" v="80" actId="1076"/>
          <ac:spMkLst>
            <pc:docMk/>
            <pc:sldMk cId="1619572071" sldId="390"/>
            <ac:spMk id="14" creationId="{91166732-F3E5-41A1-BCDF-6F524E6D09CB}"/>
          </ac:spMkLst>
        </pc:spChg>
        <pc:spChg chg="del">
          <ac:chgData name="Katie Leithead" userId="b0c5521e-f4fc-40b7-bf64-41b1bc5f5d03" providerId="ADAL" clId="{FFAEF73D-501F-466D-89C1-1661A6714313}" dt="2024-08-08T15:54:15.457" v="31" actId="478"/>
          <ac:spMkLst>
            <pc:docMk/>
            <pc:sldMk cId="1619572071" sldId="390"/>
            <ac:spMk id="18" creationId="{C90A7CB8-D707-416B-8A94-6F53AAF5FBDA}"/>
          </ac:spMkLst>
        </pc:spChg>
        <pc:grpChg chg="mod">
          <ac:chgData name="Katie Leithead" userId="b0c5521e-f4fc-40b7-bf64-41b1bc5f5d03" providerId="ADAL" clId="{FFAEF73D-501F-466D-89C1-1661A6714313}" dt="2024-08-08T15:54:33.504" v="36" actId="1076"/>
          <ac:grpSpMkLst>
            <pc:docMk/>
            <pc:sldMk cId="1619572071" sldId="390"/>
            <ac:grpSpMk id="8" creationId="{EC5C5F28-64DE-47D1-BAC3-13643458CAFC}"/>
          </ac:grpSpMkLst>
        </pc:grpChg>
        <pc:grpChg chg="mod">
          <ac:chgData name="Katie Leithead" userId="b0c5521e-f4fc-40b7-bf64-41b1bc5f5d03" providerId="ADAL" clId="{FFAEF73D-501F-466D-89C1-1661A6714313}" dt="2024-08-08T15:54:58.463" v="39" actId="1076"/>
          <ac:grpSpMkLst>
            <pc:docMk/>
            <pc:sldMk cId="1619572071" sldId="390"/>
            <ac:grpSpMk id="10" creationId="{F1DAFD7F-FB3A-44CB-8967-DB363D1025CB}"/>
          </ac:grpSpMkLst>
        </pc:grpChg>
        <pc:picChg chg="mod">
          <ac:chgData name="Katie Leithead" userId="b0c5521e-f4fc-40b7-bf64-41b1bc5f5d03" providerId="ADAL" clId="{FFAEF73D-501F-466D-89C1-1661A6714313}" dt="2024-08-08T15:55:41.668" v="73" actId="1076"/>
          <ac:picMkLst>
            <pc:docMk/>
            <pc:sldMk cId="1619572071" sldId="390"/>
            <ac:picMk id="11" creationId="{10630B2B-DCE2-4728-A147-358AEFC7FAB3}"/>
          </ac:picMkLst>
        </pc:picChg>
        <pc:picChg chg="mod">
          <ac:chgData name="Katie Leithead" userId="b0c5521e-f4fc-40b7-bf64-41b1bc5f5d03" providerId="ADAL" clId="{FFAEF73D-501F-466D-89C1-1661A6714313}" dt="2024-08-08T15:54:46.244" v="37" actId="1076"/>
          <ac:picMkLst>
            <pc:docMk/>
            <pc:sldMk cId="1619572071" sldId="390"/>
            <ac:picMk id="12" creationId="{67180234-D747-47A2-A614-33767DC7488F}"/>
          </ac:picMkLst>
        </pc:picChg>
        <pc:picChg chg="del">
          <ac:chgData name="Katie Leithead" userId="b0c5521e-f4fc-40b7-bf64-41b1bc5f5d03" providerId="ADAL" clId="{FFAEF73D-501F-466D-89C1-1661A6714313}" dt="2024-08-08T15:54:17.460" v="32" actId="478"/>
          <ac:picMkLst>
            <pc:docMk/>
            <pc:sldMk cId="1619572071" sldId="390"/>
            <ac:picMk id="19" creationId="{CD236058-F16A-4A4F-9A9C-2574698B2B98}"/>
          </ac:picMkLst>
        </pc:picChg>
        <pc:picChg chg="add mod">
          <ac:chgData name="Katie Leithead" userId="b0c5521e-f4fc-40b7-bf64-41b1bc5f5d03" providerId="ADAL" clId="{FFAEF73D-501F-466D-89C1-1661A6714313}" dt="2024-08-08T15:56:22.341" v="79" actId="1076"/>
          <ac:picMkLst>
            <pc:docMk/>
            <pc:sldMk cId="1619572071" sldId="390"/>
            <ac:picMk id="2050" creationId="{4CECF155-6D9D-FCDF-8556-DE2536DAB85A}"/>
          </ac:picMkLst>
        </pc:picChg>
      </pc:sldChg>
      <pc:sldChg chg="modSp">
        <pc:chgData name="Katie Leithead" userId="b0c5521e-f4fc-40b7-bf64-41b1bc5f5d03" providerId="ADAL" clId="{FFAEF73D-501F-466D-89C1-1661A6714313}" dt="2024-08-08T15:53:41.974" v="30" actId="14826"/>
        <pc:sldMkLst>
          <pc:docMk/>
          <pc:sldMk cId="3651775151" sldId="532"/>
        </pc:sldMkLst>
        <pc:picChg chg="mod">
          <ac:chgData name="Katie Leithead" userId="b0c5521e-f4fc-40b7-bf64-41b1bc5f5d03" providerId="ADAL" clId="{FFAEF73D-501F-466D-89C1-1661A6714313}" dt="2024-08-08T15:53:41.974" v="30" actId="14826"/>
          <ac:picMkLst>
            <pc:docMk/>
            <pc:sldMk cId="3651775151" sldId="532"/>
            <ac:picMk id="3" creationId="{33C50BAB-868F-493B-BF75-467482A4B5C0}"/>
          </ac:picMkLst>
        </pc:picChg>
      </pc:sldChg>
      <pc:sldChg chg="del">
        <pc:chgData name="Katie Leithead" userId="b0c5521e-f4fc-40b7-bf64-41b1bc5f5d03" providerId="ADAL" clId="{FFAEF73D-501F-466D-89C1-1661A6714313}" dt="2024-08-08T15:58:34.771" v="96" actId="2696"/>
        <pc:sldMkLst>
          <pc:docMk/>
          <pc:sldMk cId="1812146114" sldId="535"/>
        </pc:sldMkLst>
      </pc:sldChg>
    </pc:docChg>
  </pc:docChgLst>
  <pc:docChgLst>
    <pc:chgData name="Janelle Buckley" userId="52770bac-89a2-4a64-87ec-1a905e6f498d" providerId="ADAL" clId="{DAE8931E-D48A-47C6-9AC2-4B14DAC92E25}"/>
    <pc:docChg chg="custSel addSld delSld modSld">
      <pc:chgData name="Janelle Buckley" userId="52770bac-89a2-4a64-87ec-1a905e6f498d" providerId="ADAL" clId="{DAE8931E-D48A-47C6-9AC2-4B14DAC92E25}" dt="2020-05-04T19:21:56.125" v="19" actId="20577"/>
      <pc:docMkLst>
        <pc:docMk/>
      </pc:docMkLst>
      <pc:sldChg chg="modSp mod modNotesTx">
        <pc:chgData name="Janelle Buckley" userId="52770bac-89a2-4a64-87ec-1a905e6f498d" providerId="ADAL" clId="{DAE8931E-D48A-47C6-9AC2-4B14DAC92E25}" dt="2020-05-04T19:21:56.125" v="19" actId="20577"/>
        <pc:sldMkLst>
          <pc:docMk/>
          <pc:sldMk cId="3837532183" sldId="389"/>
        </pc:sldMkLst>
        <pc:spChg chg="mod">
          <ac:chgData name="Janelle Buckley" userId="52770bac-89a2-4a64-87ec-1a905e6f498d" providerId="ADAL" clId="{DAE8931E-D48A-47C6-9AC2-4B14DAC92E25}" dt="2020-05-04T19:12:57.416" v="14" actId="5793"/>
          <ac:spMkLst>
            <pc:docMk/>
            <pc:sldMk cId="3837532183" sldId="389"/>
            <ac:spMk id="5" creationId="{1C7CE02D-B14B-44DE-B1AD-7F48AAB1B4D8}"/>
          </ac:spMkLst>
        </pc:spChg>
      </pc:sldChg>
      <pc:sldChg chg="del">
        <pc:chgData name="Janelle Buckley" userId="52770bac-89a2-4a64-87ec-1a905e6f498d" providerId="ADAL" clId="{DAE8931E-D48A-47C6-9AC2-4B14DAC92E25}" dt="2020-05-04T18:52:06.184" v="10" actId="2696"/>
        <pc:sldMkLst>
          <pc:docMk/>
          <pc:sldMk cId="3063840531" sldId="534"/>
        </pc:sldMkLst>
      </pc:sldChg>
      <pc:sldChg chg="addSp delSp modSp add mod modNotesTx">
        <pc:chgData name="Janelle Buckley" userId="52770bac-89a2-4a64-87ec-1a905e6f498d" providerId="ADAL" clId="{DAE8931E-D48A-47C6-9AC2-4B14DAC92E25}" dt="2020-05-04T18:55:31.365" v="12"/>
        <pc:sldMkLst>
          <pc:docMk/>
          <pc:sldMk cId="2929615126" sldId="536"/>
        </pc:sldMkLst>
        <pc:spChg chg="del">
          <ac:chgData name="Janelle Buckley" userId="52770bac-89a2-4a64-87ec-1a905e6f498d" providerId="ADAL" clId="{DAE8931E-D48A-47C6-9AC2-4B14DAC92E25}" dt="2020-05-04T18:29:51.994" v="2" actId="21"/>
          <ac:spMkLst>
            <pc:docMk/>
            <pc:sldMk cId="2929615126" sldId="536"/>
            <ac:spMk id="8" creationId="{8ED69D80-08B1-4051-A1D1-22B3E15EB033}"/>
          </ac:spMkLst>
        </pc:spChg>
        <pc:picChg chg="del">
          <ac:chgData name="Janelle Buckley" userId="52770bac-89a2-4a64-87ec-1a905e6f498d" providerId="ADAL" clId="{DAE8931E-D48A-47C6-9AC2-4B14DAC92E25}" dt="2020-05-04T18:29:49.187" v="1" actId="21"/>
          <ac:picMkLst>
            <pc:docMk/>
            <pc:sldMk cId="2929615126" sldId="536"/>
            <ac:picMk id="5" creationId="{7A1C35EB-24F3-42A3-AA4F-2A14EB752B23}"/>
          </ac:picMkLst>
        </pc:picChg>
        <pc:picChg chg="add mod">
          <ac:chgData name="Janelle Buckley" userId="52770bac-89a2-4a64-87ec-1a905e6f498d" providerId="ADAL" clId="{DAE8931E-D48A-47C6-9AC2-4B14DAC92E25}" dt="2020-05-04T18:52:49.487" v="11" actId="1076"/>
          <ac:picMkLst>
            <pc:docMk/>
            <pc:sldMk cId="2929615126" sldId="536"/>
            <ac:picMk id="6" creationId="{5D34A8BC-60EB-482E-A77E-0A5E8D15A04E}"/>
          </ac:picMkLst>
        </pc:picChg>
      </pc:sldChg>
    </pc:docChg>
  </pc:docChgLst>
</pc:chgInfo>
</file>

<file path=ppt/diagrams/_rels/data3.xml.rels><?xml version="1.0" encoding="UTF-8" standalone="yes"?>
<Relationships xmlns="http://schemas.openxmlformats.org/package/2006/relationships"><Relationship Id="rId1" Type="http://schemas.openxmlformats.org/officeDocument/2006/relationships/image" Target="../media/image3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8BE652-B897-4A01-BD4F-010FEA07B632}"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5DA11814-BDAC-4FE1-90C0-E31AA05107A9}" type="pres">
      <dgm:prSet presAssocID="{9D8BE652-B897-4A01-BD4F-010FEA07B632}" presName="Name0" presStyleCnt="0">
        <dgm:presLayoutVars>
          <dgm:dir/>
          <dgm:resizeHandles val="exact"/>
        </dgm:presLayoutVars>
      </dgm:prSet>
      <dgm:spPr/>
    </dgm:pt>
  </dgm:ptLst>
  <dgm:cxnLst>
    <dgm:cxn modelId="{19FFEA0D-8104-47B7-9610-CA9BD28A64F0}" type="presOf" srcId="{9D8BE652-B897-4A01-BD4F-010FEA07B632}" destId="{5DA11814-BDAC-4FE1-90C0-E31AA05107A9}" srcOrd="0"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06453F-2168-4F81-B527-36CA4C7D5653}" type="doc">
      <dgm:prSet loTypeId="urn:microsoft.com/office/officeart/2008/layout/AlternatingPictureBlocks" loCatId="picture" qsTypeId="urn:microsoft.com/office/officeart/2005/8/quickstyle/simple1" qsCatId="simple" csTypeId="urn:microsoft.com/office/officeart/2005/8/colors/accent1_2" csCatId="accent1" phldr="1"/>
      <dgm:spPr/>
    </dgm:pt>
    <dgm:pt modelId="{B9FA953F-4542-43E8-8487-5E3094DB489E}" type="pres">
      <dgm:prSet presAssocID="{8C06453F-2168-4F81-B527-36CA4C7D5653}" presName="linearFlow" presStyleCnt="0">
        <dgm:presLayoutVars>
          <dgm:dir/>
          <dgm:resizeHandles val="exact"/>
        </dgm:presLayoutVars>
      </dgm:prSet>
      <dgm:spPr/>
    </dgm:pt>
  </dgm:ptLst>
  <dgm:cxnLst>
    <dgm:cxn modelId="{CD1B0B50-158E-4D1A-9671-A12312773914}" type="presOf" srcId="{8C06453F-2168-4F81-B527-36CA4C7D5653}" destId="{B9FA953F-4542-43E8-8487-5E3094DB489E}" srcOrd="0"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3B7328-4169-4087-848A-9EEBA0A8A365}" type="doc">
      <dgm:prSet loTypeId="urn:microsoft.com/office/officeart/2008/layout/AlternatingPictureCircles" loCatId="picture" qsTypeId="urn:microsoft.com/office/officeart/2005/8/quickstyle/simple1" qsCatId="simple" csTypeId="urn:microsoft.com/office/officeart/2005/8/colors/accent1_2" csCatId="accent1" phldr="1"/>
      <dgm:spPr/>
    </dgm:pt>
    <dgm:pt modelId="{A8BF33DE-943C-46AE-82AA-4D63ED524DE1}" type="pres">
      <dgm:prSet presAssocID="{5A3B7328-4169-4087-848A-9EEBA0A8A365}" presName="Name0" presStyleCnt="0">
        <dgm:presLayoutVars>
          <dgm:chMax/>
          <dgm:chPref/>
          <dgm:dir/>
        </dgm:presLayoutVars>
      </dgm:prSet>
      <dgm:spPr/>
    </dgm:pt>
  </dgm:ptLst>
  <dgm:cxnLst>
    <dgm:cxn modelId="{CAB5AF44-63C6-420A-9528-4797E1EF039F}" type="presOf" srcId="{5A3B7328-4169-4087-848A-9EEBA0A8A365}" destId="{A8BF33DE-943C-46AE-82AA-4D63ED524DE1}" srcOrd="0" destOrd="0" presId="urn:microsoft.com/office/officeart/2008/layout/AlternatingPictureCircles"/>
  </dgm:cxnLst>
  <dgm:bg>
    <a:blipFill>
      <a:blip xmlns:r="http://schemas.openxmlformats.org/officeDocument/2006/relationships" r:embed="rId1" cstate="email">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1A23B471-6BDE-1C4E-A300-DF9D9E053753}" type="datetimeFigureOut">
              <a:rPr lang="en-US" smtClean="0"/>
              <a:t>8/8/2024</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293BA52C-79DD-C245-A468-70C3A1C17A71}" type="slidenum">
              <a:rPr lang="en-US" smtClean="0"/>
              <a:t>‹#›</a:t>
            </a:fld>
            <a:endParaRPr lang="en-US"/>
          </a:p>
        </p:txBody>
      </p:sp>
    </p:spTree>
    <p:extLst>
      <p:ext uri="{BB962C8B-B14F-4D97-AF65-F5344CB8AC3E}">
        <p14:creationId xmlns:p14="http://schemas.microsoft.com/office/powerpoint/2010/main" val="11157676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5F3C74A6-A089-2949-8AA6-879F90B272A8}" type="datetimeFigureOut">
              <a:rPr lang="en-US" smtClean="0"/>
              <a:t>8/8/2024</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E4320BF-D0F4-9346-92A1-F160B1BA4A5F}" type="slidenum">
              <a:rPr lang="en-US" smtClean="0"/>
              <a:t>‹#›</a:t>
            </a:fld>
            <a:endParaRPr lang="en-US"/>
          </a:p>
        </p:txBody>
      </p:sp>
    </p:spTree>
    <p:extLst>
      <p:ext uri="{BB962C8B-B14F-4D97-AF65-F5344CB8AC3E}">
        <p14:creationId xmlns:p14="http://schemas.microsoft.com/office/powerpoint/2010/main" val="306064518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evawintl.org/Library/DocumentLibraryHandler.ashx?id=1336"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3" Type="http://schemas.openxmlformats.org/officeDocument/2006/relationships/hyperlink" Target="https://www.seekthenspeak.org/" TargetMode="External"/><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1</a:t>
            </a:fld>
            <a:endParaRPr lang="en-US"/>
          </a:p>
        </p:txBody>
      </p:sp>
    </p:spTree>
    <p:extLst>
      <p:ext uri="{BB962C8B-B14F-4D97-AF65-F5344CB8AC3E}">
        <p14:creationId xmlns:p14="http://schemas.microsoft.com/office/powerpoint/2010/main" val="1582260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Make sure to use this slide to credit End Violence Against Women International (EVAWI) for the Start by Believing campaign, and this slide presentation.</a:t>
            </a:r>
          </a:p>
        </p:txBody>
      </p:sp>
      <p:sp>
        <p:nvSpPr>
          <p:cNvPr id="4" name="Slide Number Placeholder 3"/>
          <p:cNvSpPr>
            <a:spLocks noGrp="1"/>
          </p:cNvSpPr>
          <p:nvPr>
            <p:ph type="sldNum" sz="quarter" idx="10"/>
          </p:nvPr>
        </p:nvSpPr>
        <p:spPr/>
        <p:txBody>
          <a:bodyPr/>
          <a:lstStyle/>
          <a:p>
            <a:fld id="{7E4320BF-D0F4-9346-92A1-F160B1BA4A5F}" type="slidenum">
              <a:rPr lang="en-US" smtClean="0"/>
              <a:t>2</a:t>
            </a:fld>
            <a:endParaRPr lang="en-US"/>
          </a:p>
        </p:txBody>
      </p:sp>
    </p:spTree>
    <p:extLst>
      <p:ext uri="{BB962C8B-B14F-4D97-AF65-F5344CB8AC3E}">
        <p14:creationId xmlns:p14="http://schemas.microsoft.com/office/powerpoint/2010/main" val="6264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3</a:t>
            </a:fld>
            <a:endParaRPr lang="en-US"/>
          </a:p>
        </p:txBody>
      </p:sp>
    </p:spTree>
    <p:extLst>
      <p:ext uri="{BB962C8B-B14F-4D97-AF65-F5344CB8AC3E}">
        <p14:creationId xmlns:p14="http://schemas.microsoft.com/office/powerpoint/2010/main" val="3910325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4</a:t>
            </a:fld>
            <a:endParaRPr lang="en-US"/>
          </a:p>
        </p:txBody>
      </p:sp>
    </p:spTree>
    <p:extLst>
      <p:ext uri="{BB962C8B-B14F-4D97-AF65-F5344CB8AC3E}">
        <p14:creationId xmlns:p14="http://schemas.microsoft.com/office/powerpoint/2010/main" val="144439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For all references cited in this presentation, please see EVAWI’s training bulletin: </a:t>
            </a:r>
          </a:p>
          <a:p>
            <a:endParaRPr lang="en-US"/>
          </a:p>
          <a:p>
            <a:pPr marL="457200" marR="0" lvl="1" indent="0" algn="l" defTabSz="457200" rtl="0" eaLnBrk="1" fontAlgn="auto" latinLnBrk="0" hangingPunct="1">
              <a:lnSpc>
                <a:spcPct val="100000"/>
              </a:lnSpc>
              <a:spcBef>
                <a:spcPts val="0"/>
              </a:spcBef>
              <a:spcAft>
                <a:spcPts val="0"/>
              </a:spcAft>
              <a:buClrTx/>
              <a:buSzTx/>
              <a:buFontTx/>
              <a:buNone/>
              <a:tabLst/>
              <a:defRPr/>
            </a:pPr>
            <a:r>
              <a:rPr lang="en-US" sz="1200" i="1" u="sng" kern="1200">
                <a:solidFill>
                  <a:schemeClr val="tx1"/>
                </a:solidFill>
                <a:effectLst/>
                <a:latin typeface="+mn-lt"/>
                <a:ea typeface="+mn-ea"/>
                <a:cs typeface="+mn-cs"/>
                <a:hlinkClick r:id="rId3"/>
              </a:rPr>
              <a:t>Improving Responses to Sexual Assault Disclosures: Both Informal and Formal Support Providers</a:t>
            </a:r>
            <a:r>
              <a:rPr lang="en-US" i="1"/>
              <a:t> </a:t>
            </a:r>
            <a:r>
              <a:rPr lang="en-US" i="0"/>
              <a:t>(June 2019), by Dr. Kimberly A. Lonsway &amp; Sgt. Joanne Archambault (Ret.), with contributions by Lyric Russo. </a:t>
            </a:r>
            <a:endParaRPr lang="en-US" i="1"/>
          </a:p>
        </p:txBody>
      </p:sp>
      <p:sp>
        <p:nvSpPr>
          <p:cNvPr id="4" name="Slide Number Placeholder 3"/>
          <p:cNvSpPr>
            <a:spLocks noGrp="1"/>
          </p:cNvSpPr>
          <p:nvPr>
            <p:ph type="sldNum" sz="quarter" idx="5"/>
          </p:nvPr>
        </p:nvSpPr>
        <p:spPr/>
        <p:txBody>
          <a:bodyPr/>
          <a:lstStyle/>
          <a:p>
            <a:fld id="{7E4320BF-D0F4-9346-92A1-F160B1BA4A5F}" type="slidenum">
              <a:rPr lang="en-US" smtClean="0"/>
              <a:t>5</a:t>
            </a:fld>
            <a:endParaRPr lang="en-US"/>
          </a:p>
        </p:txBody>
      </p:sp>
    </p:spTree>
    <p:extLst>
      <p:ext uri="{BB962C8B-B14F-4D97-AF65-F5344CB8AC3E}">
        <p14:creationId xmlns:p14="http://schemas.microsoft.com/office/powerpoint/2010/main" val="944003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Following a sexual assault, victims make a variety of decisions, including whether and how to seek help. Most (58-94%) seek help informally from friends and family members (Filipas &amp; Ullman, 2001; Lindquist et al., 2013; Orchowski &amp; Gidycz, 2012; Starzynski, Ullman, Filipas, &amp; Townsend, 2005; Walsh, Banyard, Moynihan, Ward, &amp; Cohn, 2010; for review, see Ménard, 2005).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For adolescents especially, their first disclosure of sexual assault victimization is typically made to a friend or family member, not a formal service provider, and the response they receive greatly impacts whether they disclose to anyone else or report the crime to law enforcement (Hanson et al., 2003).</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A smaller but still substantial percentage of sexual assault victims also access formal support systems. For example, about 5-20% report the crime to law enforcement (Fisher, Cullen, &amp; Turner, 2000; Frazier, Candell, Arikian, &amp; Tofteland, 1994; Kilpatrick, Edmunds, &amp; Seymour, 1992; Kilpatrick, Resnick, Ruggiero, Conoscenti, &amp; McCauley, 2007; Lindquist et al., 2013</a:t>
            </a:r>
            <a:r>
              <a:rPr lang="nl-NL" sz="1200" kern="1200">
                <a:solidFill>
                  <a:schemeClr val="tx1"/>
                </a:solidFill>
                <a:effectLst/>
                <a:latin typeface="+mn-lt"/>
                <a:ea typeface="+mn-ea"/>
                <a:cs typeface="+mn-cs"/>
              </a:rPr>
              <a:t>; Tjaden &amp; Thoennes, 2000; Wolitzky-Taylor et al., 2011a)</a:t>
            </a:r>
            <a:r>
              <a:rPr lang="en-US" sz="1200" kern="1200">
                <a:solidFill>
                  <a:schemeClr val="tx1"/>
                </a:solidFill>
                <a:effectLst/>
                <a:latin typeface="+mn-lt"/>
                <a:ea typeface="+mn-ea"/>
                <a:cs typeface="+mn-cs"/>
              </a:rPr>
              <a:t>. </a:t>
            </a:r>
          </a:p>
          <a:p>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Less than half seek medical care or obtain a medical forensic exam (27-40%), and estimates range from 16% to 60% for the percentage of sexual assault victims who access mental health services (for a review, see Campbell, 2008).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Again, adolescents may be less likely to access formal support than adults. Estimates range from 8-13% for the percentage of sexual assaults of adolescents that are ultimately reported to law enforcement (Casey &amp; Nurius, 2006; Kilpatrick, Saunders, &amp; Smith, 2003).</a:t>
            </a:r>
          </a:p>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6</a:t>
            </a:fld>
            <a:endParaRPr lang="en-US"/>
          </a:p>
        </p:txBody>
      </p:sp>
    </p:spTree>
    <p:extLst>
      <p:ext uri="{BB962C8B-B14F-4D97-AF65-F5344CB8AC3E}">
        <p14:creationId xmlns:p14="http://schemas.microsoft.com/office/powerpoint/2010/main" val="3542548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If they are able access formal support, victims can benefit in a variety of ways. Positive effects can be seen as a result of: primary care by a physician (Felitti &amp; Anda, 2010); forensic medical care by a specially trained nurse (Campbell, Patterson, &amp; Bybee, 2011; Campbell, Patterson, &amp; Lichty, 2005); victim advocacy services (Campbell, 2006; Patterson &amp; Campbell, 2010; Patterson &amp; Tringali, 2015; Wasco, Campbell, Barnes, &amp; Ahrens, 1999); and other services like counseling, therapy, and support groups (Foa, Hearst-Ikeda, &amp; Perry, 1995; Foa, Keane, &amp; Friedman, 2000; Parcesepe, Martin, Pollock, &amp; Garcia-Moreno, 2015; Russell &amp; Davis, 2007; Wasco et al., 2004).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Victims who receive a positive response from law enforcement (described as believing, nonjudgmental, or validating) also experience positive effects (Greeson, Campbell, &amp; Fehler-Babral, 2016), as do those who work with a victim advocate.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Specifically, victims who work with an advocate experience less distress and are less likely to experience negative outcomes such as self-blame or feeling bad about themselves, guilty, or depressed</a:t>
            </a:r>
            <a:r>
              <a:rPr lang="it-IT" sz="1200" kern="1200">
                <a:solidFill>
                  <a:schemeClr val="tx1"/>
                </a:solidFill>
                <a:effectLst/>
                <a:latin typeface="+mn-lt"/>
                <a:ea typeface="+mn-ea"/>
                <a:cs typeface="+mn-cs"/>
              </a:rPr>
              <a:t>. Significantly, they are also </a:t>
            </a:r>
            <a:r>
              <a:rPr lang="en-US" sz="1200" i="1" kern="1200">
                <a:solidFill>
                  <a:schemeClr val="tx1"/>
                </a:solidFill>
                <a:effectLst/>
                <a:latin typeface="+mn-lt"/>
                <a:ea typeface="+mn-ea"/>
                <a:cs typeface="+mn-cs"/>
              </a:rPr>
              <a:t>less reluctant to seek further help </a:t>
            </a:r>
            <a:r>
              <a:rPr lang="en-US" sz="1200" kern="1200">
                <a:solidFill>
                  <a:schemeClr val="tx1"/>
                </a:solidFill>
                <a:effectLst/>
                <a:latin typeface="+mn-lt"/>
                <a:ea typeface="+mn-ea"/>
                <a:cs typeface="+mn-cs"/>
              </a:rPr>
              <a:t>(Campbell, 2006; Patterson &amp; Tringali, 2015</a:t>
            </a:r>
            <a:r>
              <a:rPr lang="it-IT" sz="1200" kern="1200">
                <a:solidFill>
                  <a:schemeClr val="tx1"/>
                </a:solidFill>
                <a:effectLst/>
                <a:latin typeface="+mn-lt"/>
                <a:ea typeface="+mn-ea"/>
                <a:cs typeface="+mn-cs"/>
              </a:rPr>
              <a:t>; Wasco, Campbell, Barnes, &amp; Ahrens, 1999).</a:t>
            </a:r>
            <a:endParaRPr lang="en-US" sz="1200" kern="1200">
              <a:solidFill>
                <a:schemeClr val="tx1"/>
              </a:solidFill>
              <a:effectLst/>
              <a:latin typeface="+mn-lt"/>
              <a:ea typeface="+mn-ea"/>
              <a:cs typeface="+mn-cs"/>
            </a:endParaRPr>
          </a:p>
          <a:p>
            <a:r>
              <a:rPr lang="en-US" sz="1200" b="1" kern="1200">
                <a:solidFill>
                  <a:schemeClr val="tx1"/>
                </a:solidFill>
                <a:effectLst/>
                <a:latin typeface="+mn-lt"/>
                <a:ea typeface="+mn-ea"/>
                <a:cs typeface="+mn-cs"/>
              </a:rPr>
              <a:t> </a:t>
            </a:r>
            <a:endParaRPr lang="en-US" sz="1200" kern="1200">
              <a:solidFill>
                <a:schemeClr val="tx1"/>
              </a:solidFill>
              <a:effectLst/>
              <a:latin typeface="+mn-lt"/>
              <a:ea typeface="+mn-ea"/>
              <a:cs typeface="+mn-cs"/>
            </a:endParaRPr>
          </a:p>
          <a:p>
            <a:pPr lvl="0"/>
            <a:endParaRPr lang="en-US"/>
          </a:p>
          <a:p>
            <a:pPr lvl="0"/>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7</a:t>
            </a:fld>
            <a:endParaRPr lang="en-US"/>
          </a:p>
        </p:txBody>
      </p:sp>
    </p:spTree>
    <p:extLst>
      <p:ext uri="{BB962C8B-B14F-4D97-AF65-F5344CB8AC3E}">
        <p14:creationId xmlns:p14="http://schemas.microsoft.com/office/powerpoint/2010/main" val="715775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This is a critically important pattern that is also seen with other types of formal support: By accessing the services of one service provider, survivors are more likely to reach out to another.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As one example, reporting to law enforcement also increases the likelihood of receiving medical attention and advocacy services (Wolitzky-Taylor et al., 2011b).</a:t>
            </a:r>
          </a:p>
          <a:p>
            <a:pPr lvl="0"/>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8</a:t>
            </a:fld>
            <a:endParaRPr lang="en-US"/>
          </a:p>
        </p:txBody>
      </p:sp>
    </p:spTree>
    <p:extLst>
      <p:ext uri="{BB962C8B-B14F-4D97-AF65-F5344CB8AC3E}">
        <p14:creationId xmlns:p14="http://schemas.microsoft.com/office/powerpoint/2010/main" val="1968619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Victims can also benefit from the support of loved ones, such as family members and friends, if they offer positive forms of information, emotional support, and assistance with tangible needs (Campbell, Ahrens, Sefl, Wasco, &amp; Barnes, 2001; Campbell, Greeson, Fehler-Cabral, &amp; Kennedy, 2015; </a:t>
            </a:r>
            <a:r>
              <a:rPr lang="pt-PT" sz="1200" kern="1200">
                <a:solidFill>
                  <a:schemeClr val="tx1"/>
                </a:solidFill>
                <a:effectLst/>
                <a:latin typeface="+mn-lt"/>
                <a:ea typeface="+mn-ea"/>
                <a:cs typeface="+mn-cs"/>
              </a:rPr>
              <a:t>Filipas &amp; Ullman, 2001; Lorenz et al., 2018; Orchowski, Untied, &amp; Gidycz, 2013; Relyea &amp; Ullman, 2015; </a:t>
            </a:r>
            <a:r>
              <a:rPr lang="en-US" sz="1200" kern="1200">
                <a:solidFill>
                  <a:schemeClr val="tx1"/>
                </a:solidFill>
                <a:effectLst/>
                <a:latin typeface="+mn-lt"/>
                <a:ea typeface="+mn-ea"/>
                <a:cs typeface="+mn-cs"/>
              </a:rPr>
              <a:t>Ullman, 1996).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In one study, for example, “emotional support from a friend was related to significantly better recovery” among sexual assault victims (Ullman, 1996, p. 152).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In another, survivors who received positive responses felt more in control of their recovery process, and this was associated with fewer PTSD symptoms (Ullman &amp; Peter-Hagene, 2014).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Victims who receive such responses from friends and family members exhibit better psychological adjustment than those who do not.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They are also more likely to reach out again, both to law enforcement and to other service providers (Campbell, Greeson, Fehler-Cabral, &amp; Kennedy, 2015; Filipas &amp; Ullman, 2001; Patterson &amp; Campbell, 2010; Ruch, Davidson-Coronado, Coyne, &amp; Perrone, 2000).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9</a:t>
            </a:fld>
            <a:endParaRPr lang="en-US"/>
          </a:p>
        </p:txBody>
      </p:sp>
    </p:spTree>
    <p:extLst>
      <p:ext uri="{BB962C8B-B14F-4D97-AF65-F5344CB8AC3E}">
        <p14:creationId xmlns:p14="http://schemas.microsoft.com/office/powerpoint/2010/main" val="4270115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Social support is critical for assisting in victim recovery, but it is also a key requirement for victims to engage the criminal justice system in order to hold offenders accountable.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To illustrate, one study found that sexual assault victims were more likely to report the crime if they consulted with others and/or if they were specifically encouraged to report it by others (Paul, Zinzow, McCaugly, Kilpatrick, &amp; Resnick, 2014).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Another study documented that survivors contacted an average of </a:t>
            </a:r>
            <a:r>
              <a:rPr lang="en-US" sz="1200" i="1" kern="1200">
                <a:solidFill>
                  <a:schemeClr val="tx1"/>
                </a:solidFill>
                <a:effectLst/>
                <a:latin typeface="+mn-lt"/>
                <a:ea typeface="+mn-ea"/>
                <a:cs typeface="+mn-cs"/>
              </a:rPr>
              <a:t>2-3 support providers</a:t>
            </a:r>
            <a:r>
              <a:rPr lang="en-US" sz="1200" kern="1200">
                <a:solidFill>
                  <a:schemeClr val="tx1"/>
                </a:solidFill>
                <a:effectLst/>
                <a:latin typeface="+mn-lt"/>
                <a:ea typeface="+mn-ea"/>
                <a:cs typeface="+mn-cs"/>
              </a:rPr>
              <a:t> – either informal (friends, family members) or formal (professionals) before reporting to police (Patterson &amp; Campbell, 2010). The researchers described how this process unfolded:</a:t>
            </a:r>
          </a:p>
          <a:p>
            <a:r>
              <a:rPr lang="en-US" sz="1200" kern="1200">
                <a:solidFill>
                  <a:schemeClr val="tx1"/>
                </a:solidFill>
                <a:effectLst/>
                <a:latin typeface="+mn-lt"/>
                <a:ea typeface="+mn-ea"/>
                <a:cs typeface="+mn-cs"/>
              </a:rPr>
              <a:t> </a:t>
            </a:r>
          </a:p>
          <a:p>
            <a:pPr lvl="1"/>
            <a:r>
              <a:rPr lang="en-US" sz="1200" kern="1200">
                <a:solidFill>
                  <a:schemeClr val="tx1"/>
                </a:solidFill>
                <a:effectLst/>
                <a:latin typeface="+mn-lt"/>
                <a:ea typeface="+mn-ea"/>
                <a:cs typeface="+mn-cs"/>
              </a:rPr>
              <a:t>“Their support people believed them, offered emotional support, validated their experience as rape, and encouraged them to report. In some cases, the support systems offered the survivors hope that they could seek justice through prosecution”</a:t>
            </a:r>
            <a:r>
              <a:rPr lang="en-US" sz="1200" i="1" kern="1200">
                <a:solidFill>
                  <a:schemeClr val="tx1"/>
                </a:solidFill>
                <a:effectLst/>
                <a:latin typeface="+mn-lt"/>
                <a:ea typeface="+mn-ea"/>
                <a:cs typeface="+mn-cs"/>
              </a:rPr>
              <a:t> </a:t>
            </a:r>
            <a:r>
              <a:rPr lang="en-US" sz="1200" kern="1200">
                <a:solidFill>
                  <a:schemeClr val="tx1"/>
                </a:solidFill>
                <a:effectLst/>
                <a:latin typeface="+mn-lt"/>
                <a:ea typeface="+mn-ea"/>
                <a:cs typeface="+mn-cs"/>
              </a:rPr>
              <a:t>(Patterson &amp; Campbell, 2010, p. 197).</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This may be especially true for adolescent victims, who often need the support of professionals as well as loved ones, to report their sexual assault to law enforcement and remain engaged with the criminal justice process (Campbell, Greeson, Bybee, Kennedy, &amp; Patterson, 2011; Campbell, Greeson, Fehler-Cabral, &amp; Kennedy, 2015).</a:t>
            </a:r>
          </a:p>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10</a:t>
            </a:fld>
            <a:endParaRPr lang="en-US"/>
          </a:p>
        </p:txBody>
      </p:sp>
    </p:spTree>
    <p:extLst>
      <p:ext uri="{BB962C8B-B14F-4D97-AF65-F5344CB8AC3E}">
        <p14:creationId xmlns:p14="http://schemas.microsoft.com/office/powerpoint/2010/main" val="2398796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About half of all sexual assault victims rate their experience with the criminal justice system as unhelpful or hurtful; estimates range from 43-52% (for a review, see Campbell, 2008). Sadly, these victims have worse physical and psychological outcomes as a result (Campbell, Wasco, Ahrens, Sefl, &amp; Barnes, 2001).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 one study, victims who disclosed their sexual assault and received negative responses had higher levels of hostility, paranoia, and phobic anxiety at a 7-month follow up (Orchowski &amp; Gidycz, 2015). Other studies have found that negative responses are related to higher levels of posttraumatic stress, delayed recovery, and poorer perceived health, among other negative outcomes (Campbell, Ahrens, Sefl, Wasco, &amp; Barnes, 2001; Filipas &amp; Ullman, 2001; Relyea &amp; Ullman, 2015; Ullman, 1999; Ullman &amp; Filipas, 2001; Ullman, Foynes, &amp; Tang, 2010; Ullman &amp; Peter-Hagene, 2016; Ullman &amp; Relyea, 2016).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Moreover, these harms compound based on the number of negative responses they receive (Campbell, Ahrens, Sefl, Wasco, &amp; Barnes, 2001). </a:t>
            </a:r>
          </a:p>
          <a:p>
            <a:endParaRPr lang="en-US" sz="1200" kern="120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Not surprisingly, victims who receive such negative responses from formal support providers are also less likely to disclose to others in the future (Ahrens, Campbell, Ternier-Thames, Wasco, &amp; Sefl, 2007).</a:t>
            </a:r>
          </a:p>
          <a:p>
            <a:endParaRPr lang="en-US"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11</a:t>
            </a:fld>
            <a:endParaRPr lang="en-US"/>
          </a:p>
        </p:txBody>
      </p:sp>
    </p:spTree>
    <p:extLst>
      <p:ext uri="{BB962C8B-B14F-4D97-AF65-F5344CB8AC3E}">
        <p14:creationId xmlns:p14="http://schemas.microsoft.com/office/powerpoint/2010/main" val="2007715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This means it is worse for victims to tell someone about their sexual assault and receive a negative response than to never tell anyone at all:</a:t>
            </a:r>
          </a:p>
          <a:p>
            <a:pPr lvl="0"/>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“Victims may be better off receiving no support at all than receiving reactions they consider to be hurtful” </a:t>
            </a:r>
          </a:p>
          <a:p>
            <a:pPr lvl="1"/>
            <a:endParaRPr lang="en-US" sz="1200" kern="1200" dirty="0">
              <a:solidFill>
                <a:schemeClr val="tx1"/>
              </a:solidFill>
              <a:effectLst/>
              <a:latin typeface="+mn-lt"/>
              <a:ea typeface="+mn-ea"/>
              <a:cs typeface="+mn-cs"/>
            </a:endParaRPr>
          </a:p>
          <a:p>
            <a:pPr lvl="1"/>
            <a:r>
              <a:rPr lang="en-US" dirty="0"/>
              <a:t>- </a:t>
            </a:r>
            <a:r>
              <a:rPr lang="en-US" sz="1200" kern="1200" dirty="0">
                <a:solidFill>
                  <a:schemeClr val="tx1"/>
                </a:solidFill>
                <a:effectLst/>
                <a:latin typeface="+mn-lt"/>
                <a:ea typeface="+mn-ea"/>
                <a:cs typeface="+mn-cs"/>
              </a:rPr>
              <a:t>Campbell, Ahrens, </a:t>
            </a:r>
            <a:r>
              <a:rPr lang="en-US" sz="1200" kern="1200" dirty="0" err="1">
                <a:solidFill>
                  <a:schemeClr val="tx1"/>
                </a:solidFill>
                <a:effectLst/>
                <a:latin typeface="+mn-lt"/>
                <a:ea typeface="+mn-ea"/>
                <a:cs typeface="+mn-cs"/>
              </a:rPr>
              <a:t>Sefl</a:t>
            </a:r>
            <a:r>
              <a:rPr lang="en-US" sz="1200" kern="1200" dirty="0">
                <a:solidFill>
                  <a:schemeClr val="tx1"/>
                </a:solidFill>
                <a:effectLst/>
                <a:latin typeface="+mn-lt"/>
                <a:ea typeface="+mn-ea"/>
                <a:cs typeface="+mn-cs"/>
              </a:rPr>
              <a:t>, Wasco, &amp; Barnes (2001, p. 300)</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12</a:t>
            </a:fld>
            <a:endParaRPr lang="en-US"/>
          </a:p>
        </p:txBody>
      </p:sp>
    </p:spTree>
    <p:extLst>
      <p:ext uri="{BB962C8B-B14F-4D97-AF65-F5344CB8AC3E}">
        <p14:creationId xmlns:p14="http://schemas.microsoft.com/office/powerpoint/2010/main" val="34531216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65887">
              <a:defRPr/>
            </a:pPr>
            <a:r>
              <a:rPr lang="en-US" sz="1200" kern="1200" dirty="0">
                <a:solidFill>
                  <a:schemeClr val="tx1"/>
                </a:solidFill>
                <a:effectLst/>
                <a:latin typeface="+mn-lt"/>
                <a:ea typeface="+mn-ea"/>
                <a:cs typeface="+mn-cs"/>
              </a:rPr>
              <a:t>Self-blame is particularly destructive for sexual assault victims; it is associated with a range of negative outcomes (for review, see Kennedy &amp; </a:t>
            </a:r>
            <a:r>
              <a:rPr lang="en-US" sz="1200" kern="1200" dirty="0" err="1">
                <a:solidFill>
                  <a:schemeClr val="tx1"/>
                </a:solidFill>
                <a:effectLst/>
                <a:latin typeface="+mn-lt"/>
                <a:ea typeface="+mn-ea"/>
                <a:cs typeface="+mn-cs"/>
              </a:rPr>
              <a:t>Prock</a:t>
            </a:r>
            <a:r>
              <a:rPr lang="en-US" sz="1200" kern="1200" dirty="0">
                <a:solidFill>
                  <a:schemeClr val="tx1"/>
                </a:solidFill>
                <a:effectLst/>
                <a:latin typeface="+mn-lt"/>
                <a:ea typeface="+mn-ea"/>
                <a:cs typeface="+mn-cs"/>
              </a:rPr>
              <a:t>, 2016; Ullman, 1999). For example, survivors who reported that others turned against them (blaming, stigmatizing, or infantilizing) exhibited more harmful thinking and behavior, such as social withdrawal or self-blame (Relyea &amp; Ullman, 2015). </a:t>
            </a:r>
          </a:p>
          <a:p>
            <a:pPr defTabSz="465887">
              <a:defRPr/>
            </a:pPr>
            <a:endParaRPr lang="en-US" sz="1200" kern="1200" dirty="0">
              <a:solidFill>
                <a:schemeClr val="tx1"/>
              </a:solidFill>
              <a:effectLst/>
              <a:latin typeface="+mn-lt"/>
              <a:ea typeface="+mn-ea"/>
              <a:cs typeface="+mn-cs"/>
            </a:endParaRPr>
          </a:p>
          <a:p>
            <a:pPr defTabSz="465887">
              <a:defRPr/>
            </a:pPr>
            <a:r>
              <a:rPr lang="en-US" sz="1200" kern="1200" dirty="0">
                <a:solidFill>
                  <a:schemeClr val="tx1"/>
                </a:solidFill>
                <a:effectLst/>
                <a:latin typeface="+mn-lt"/>
                <a:ea typeface="+mn-ea"/>
                <a:cs typeface="+mn-cs"/>
              </a:rPr>
              <a:t>In fact, the level of emotional distress victims experience is determined in large part by their degree of self-blame (Greeson, Campbell, &amp; </a:t>
            </a:r>
            <a:r>
              <a:rPr lang="en-US" sz="1200" kern="1200" dirty="0" err="1">
                <a:solidFill>
                  <a:schemeClr val="tx1"/>
                </a:solidFill>
                <a:effectLst/>
                <a:latin typeface="+mn-lt"/>
                <a:ea typeface="+mn-ea"/>
                <a:cs typeface="+mn-cs"/>
              </a:rPr>
              <a:t>Fehler</a:t>
            </a:r>
            <a:r>
              <a:rPr lang="en-US" sz="1200" kern="1200" dirty="0">
                <a:solidFill>
                  <a:schemeClr val="tx1"/>
                </a:solidFill>
                <a:effectLst/>
                <a:latin typeface="+mn-lt"/>
                <a:ea typeface="+mn-ea"/>
                <a:cs typeface="+mn-cs"/>
              </a:rPr>
              <a:t>-Cabral, 2016; </a:t>
            </a:r>
            <a:r>
              <a:rPr lang="es-ES" sz="1200" kern="1200" dirty="0" err="1">
                <a:solidFill>
                  <a:schemeClr val="tx1"/>
                </a:solidFill>
                <a:effectLst/>
                <a:latin typeface="+mn-lt"/>
                <a:ea typeface="+mn-ea"/>
                <a:cs typeface="+mn-cs"/>
              </a:rPr>
              <a:t>Koss</a:t>
            </a:r>
            <a:r>
              <a:rPr lang="es-ES" sz="1200" kern="1200" dirty="0">
                <a:solidFill>
                  <a:schemeClr val="tx1"/>
                </a:solidFill>
                <a:effectLst/>
                <a:latin typeface="+mn-lt"/>
                <a:ea typeface="+mn-ea"/>
                <a:cs typeface="+mn-cs"/>
              </a:rPr>
              <a:t> &amp; Figueredo, 2004; </a:t>
            </a:r>
            <a:r>
              <a:rPr lang="es-ES" sz="1200" kern="1200" dirty="0" err="1">
                <a:solidFill>
                  <a:schemeClr val="tx1"/>
                </a:solidFill>
                <a:effectLst/>
                <a:latin typeface="+mn-lt"/>
                <a:ea typeface="+mn-ea"/>
                <a:cs typeface="+mn-cs"/>
              </a:rPr>
              <a:t>Koss</a:t>
            </a:r>
            <a:r>
              <a:rPr lang="es-ES" sz="1200" kern="1200" dirty="0">
                <a:solidFill>
                  <a:schemeClr val="tx1"/>
                </a:solidFill>
                <a:effectLst/>
                <a:latin typeface="+mn-lt"/>
                <a:ea typeface="+mn-ea"/>
                <a:cs typeface="+mn-cs"/>
              </a:rPr>
              <a:t>, Figueredo, &amp; Prince, 2002).</a:t>
            </a:r>
          </a:p>
          <a:p>
            <a:pPr defTabSz="465887">
              <a:defRPr/>
            </a:pPr>
            <a:endParaRPr lang="es-ES" sz="1200" kern="1200" dirty="0">
              <a:solidFill>
                <a:schemeClr val="tx1"/>
              </a:solidFill>
              <a:effectLst/>
              <a:latin typeface="+mn-lt"/>
              <a:ea typeface="+mn-ea"/>
              <a:cs typeface="+mn-cs"/>
            </a:endParaRPr>
          </a:p>
          <a:p>
            <a:pPr defTabSz="465887">
              <a:defRPr/>
            </a:pPr>
            <a:r>
              <a:rPr lang="en-US" sz="1200" kern="1200" dirty="0">
                <a:solidFill>
                  <a:schemeClr val="tx1"/>
                </a:solidFill>
                <a:effectLst/>
                <a:latin typeface="+mn-lt"/>
                <a:ea typeface="+mn-ea"/>
                <a:cs typeface="+mn-cs"/>
              </a:rPr>
              <a:t>Victims are also less likely to report their sexual assault to law enforcement if they blame themselves (Ruch, Davidson-Coronado, Coyne, &amp; Perrone, 2000). </a:t>
            </a:r>
            <a:endParaRPr lang="en-US" sz="1300" dirty="0"/>
          </a:p>
        </p:txBody>
      </p:sp>
      <p:sp>
        <p:nvSpPr>
          <p:cNvPr id="4" name="Slide Number Placeholder 3"/>
          <p:cNvSpPr>
            <a:spLocks noGrp="1"/>
          </p:cNvSpPr>
          <p:nvPr>
            <p:ph type="sldNum" sz="quarter" idx="5"/>
          </p:nvPr>
        </p:nvSpPr>
        <p:spPr/>
        <p:txBody>
          <a:bodyPr/>
          <a:lstStyle/>
          <a:p>
            <a:fld id="{7E4320BF-D0F4-9346-92A1-F160B1BA4A5F}" type="slidenum">
              <a:rPr lang="en-US" smtClean="0"/>
              <a:t>13</a:t>
            </a:fld>
            <a:endParaRPr lang="en-US"/>
          </a:p>
        </p:txBody>
      </p:sp>
    </p:spTree>
    <p:extLst>
      <p:ext uri="{BB962C8B-B14F-4D97-AF65-F5344CB8AC3E}">
        <p14:creationId xmlns:p14="http://schemas.microsoft.com/office/powerpoint/2010/main" val="3979464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What does positive social support look like?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Victims describe positive responses as being listened to, being provided with emotional support and autonomy, not being blamed, being encouraged to talk about the sexual assault, and having a support provider who is not distracted with other things (</a:t>
            </a:r>
            <a:r>
              <a:rPr lang="en-US" sz="1200" kern="1200" dirty="0" err="1">
                <a:solidFill>
                  <a:schemeClr val="tx1"/>
                </a:solidFill>
                <a:effectLst/>
                <a:latin typeface="+mn-lt"/>
                <a:ea typeface="+mn-ea"/>
                <a:cs typeface="+mn-cs"/>
              </a:rPr>
              <a:t>Filipas</a:t>
            </a:r>
            <a:r>
              <a:rPr lang="en-US" sz="1200" kern="1200" dirty="0">
                <a:solidFill>
                  <a:schemeClr val="tx1"/>
                </a:solidFill>
                <a:effectLst/>
                <a:latin typeface="+mn-lt"/>
                <a:ea typeface="+mn-ea"/>
                <a:cs typeface="+mn-cs"/>
              </a:rPr>
              <a:t> &amp; Ullman, 2001; </a:t>
            </a:r>
            <a:r>
              <a:rPr lang="en-US" sz="1200" kern="1200" dirty="0" err="1">
                <a:solidFill>
                  <a:schemeClr val="tx1"/>
                </a:solidFill>
                <a:effectLst/>
                <a:latin typeface="+mn-lt"/>
                <a:ea typeface="+mn-ea"/>
                <a:cs typeface="+mn-cs"/>
              </a:rPr>
              <a:t>Kirkner</a:t>
            </a:r>
            <a:r>
              <a:rPr lang="en-US" sz="1200" kern="1200" dirty="0">
                <a:solidFill>
                  <a:schemeClr val="tx1"/>
                </a:solidFill>
                <a:effectLst/>
                <a:latin typeface="+mn-lt"/>
                <a:ea typeface="+mn-ea"/>
                <a:cs typeface="+mn-cs"/>
              </a:rPr>
              <a:t>, Lorenz, &amp; Ullman, 2017). </a:t>
            </a:r>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14</a:t>
            </a:fld>
            <a:endParaRPr lang="en-US"/>
          </a:p>
        </p:txBody>
      </p:sp>
    </p:spTree>
    <p:extLst>
      <p:ext uri="{BB962C8B-B14F-4D97-AF65-F5344CB8AC3E}">
        <p14:creationId xmlns:p14="http://schemas.microsoft.com/office/powerpoint/2010/main" val="2077904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fact, the two specific behaviors that seem to have the most positive effect are </a:t>
            </a:r>
            <a:r>
              <a:rPr lang="en-US" sz="1200" i="1" kern="1200" dirty="0">
                <a:solidFill>
                  <a:schemeClr val="tx1"/>
                </a:solidFill>
                <a:effectLst/>
                <a:latin typeface="+mn-lt"/>
                <a:ea typeface="+mn-ea"/>
                <a:cs typeface="+mn-cs"/>
              </a:rPr>
              <a:t>having someone to talk to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being believed</a:t>
            </a:r>
            <a:r>
              <a:rPr lang="en-US" sz="1200" kern="1200" dirty="0">
                <a:solidFill>
                  <a:schemeClr val="tx1"/>
                </a:solidFill>
                <a:effectLst/>
                <a:latin typeface="+mn-lt"/>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Victims who are believed and encouraged to talk about their experience – and who view these responses positively – have fewer physical and psychological symptoms than those who do not receive such responses, or who consider them to be negative (Campbell, Ahrens, </a:t>
            </a:r>
            <a:r>
              <a:rPr lang="en-US" sz="1200" kern="1200" dirty="0" err="1">
                <a:solidFill>
                  <a:schemeClr val="tx1"/>
                </a:solidFill>
                <a:effectLst/>
                <a:latin typeface="+mn-lt"/>
                <a:ea typeface="+mn-ea"/>
                <a:cs typeface="+mn-cs"/>
              </a:rPr>
              <a:t>Sefl</a:t>
            </a:r>
            <a:r>
              <a:rPr lang="en-US" sz="1200" kern="1200" dirty="0">
                <a:solidFill>
                  <a:schemeClr val="tx1"/>
                </a:solidFill>
                <a:effectLst/>
                <a:latin typeface="+mn-lt"/>
                <a:ea typeface="+mn-ea"/>
                <a:cs typeface="+mn-cs"/>
              </a:rPr>
              <a:t>, Wasco, &amp; Barnes, 2001).</a:t>
            </a:r>
          </a:p>
          <a:p>
            <a:pPr lvl="0"/>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15</a:t>
            </a:fld>
            <a:endParaRPr lang="en-US"/>
          </a:p>
        </p:txBody>
      </p:sp>
    </p:spTree>
    <p:extLst>
      <p:ext uri="{BB962C8B-B14F-4D97-AF65-F5344CB8AC3E}">
        <p14:creationId xmlns:p14="http://schemas.microsoft.com/office/powerpoint/2010/main" val="2223691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Clearly, informal support providers play an absolutely critical role in victim recovery, and they have a profound effect on whether victims will report their sexual assault to law enforcement or reach out for other forms of help. Yet they are typically unaware that they play this role, and they are unprepared to do so. We need strategies to prepare community members to play their role as the true first responders for sexual assault victims.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All this points to a need for public education – both to prepare professionals and loved ones to respond positively to sexual assault disclosures, and also to provide survivors with the support they need to report the crime and reach out for help.</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now turn our attention to one program that was specifically designed to achieve these goals.</a:t>
            </a:r>
          </a:p>
        </p:txBody>
      </p:sp>
      <p:sp>
        <p:nvSpPr>
          <p:cNvPr id="4" name="Slide Number Placeholder 3"/>
          <p:cNvSpPr>
            <a:spLocks noGrp="1"/>
          </p:cNvSpPr>
          <p:nvPr>
            <p:ph type="sldNum" sz="quarter" idx="5"/>
          </p:nvPr>
        </p:nvSpPr>
        <p:spPr/>
        <p:txBody>
          <a:bodyPr/>
          <a:lstStyle/>
          <a:p>
            <a:fld id="{7E4320BF-D0F4-9346-92A1-F160B1BA4A5F}" type="slidenum">
              <a:rPr lang="en-US" smtClean="0"/>
              <a:t>16</a:t>
            </a:fld>
            <a:endParaRPr lang="en-US"/>
          </a:p>
        </p:txBody>
      </p:sp>
    </p:spTree>
    <p:extLst>
      <p:ext uri="{BB962C8B-B14F-4D97-AF65-F5344CB8AC3E}">
        <p14:creationId xmlns:p14="http://schemas.microsoft.com/office/powerpoint/2010/main" val="2751450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17</a:t>
            </a:fld>
            <a:endParaRPr lang="en-US"/>
          </a:p>
        </p:txBody>
      </p:sp>
    </p:spTree>
    <p:extLst>
      <p:ext uri="{BB962C8B-B14F-4D97-AF65-F5344CB8AC3E}">
        <p14:creationId xmlns:p14="http://schemas.microsoft.com/office/powerpoint/2010/main" val="2506675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Start by Believing is the global campaign that is transforming the way we respond to sexual assault.</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It was designed by EVAWI to prepare both professionals and loved ones to respond appropriately to sexual assault disclosures, and to encourage both reporting and help-seeking among survivors. The goal is to improve outcomes for sexual assault victims – one response at a time.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campaign was launched during Sexual Assault Awareness Month in April 2011 in conjunction with EVAWI’s </a:t>
            </a:r>
            <a:r>
              <a:rPr lang="en-US" sz="1200" b="0" i="1" kern="1200" dirty="0">
                <a:solidFill>
                  <a:schemeClr val="tx1"/>
                </a:solidFill>
                <a:effectLst/>
                <a:latin typeface="+mn-lt"/>
                <a:ea typeface="+mn-ea"/>
                <a:cs typeface="+mn-cs"/>
              </a:rPr>
              <a:t>International Conference on Sexual Assault, Domestic Violence and Stalking</a:t>
            </a:r>
            <a:r>
              <a:rPr lang="en-US" sz="1200" b="0" i="0" kern="1200" dirty="0">
                <a:solidFill>
                  <a:schemeClr val="tx1"/>
                </a:solidFill>
                <a:effectLst/>
                <a:latin typeface="+mn-lt"/>
                <a:ea typeface="+mn-ea"/>
                <a:cs typeface="+mn-cs"/>
              </a:rPr>
              <a:t> in Chicago, Illinois.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18</a:t>
            </a:fld>
            <a:endParaRPr lang="en-US"/>
          </a:p>
        </p:txBody>
      </p:sp>
    </p:spTree>
    <p:extLst>
      <p:ext uri="{BB962C8B-B14F-4D97-AF65-F5344CB8AC3E}">
        <p14:creationId xmlns:p14="http://schemas.microsoft.com/office/powerpoint/2010/main" val="1751089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simple phrases can make a world of difference to a survivor: I believe you, I am sorry this happened to you.  How can I help? </a:t>
            </a:r>
          </a:p>
          <a:p>
            <a:endParaRPr lang="en-US" dirty="0"/>
          </a:p>
          <a:p>
            <a:r>
              <a:rPr lang="en-US" dirty="0"/>
              <a:t>When someone says they were sexually assaulted, Start by Believing encourages people to respond with an initial orientation of empathy and support, not doubt and blame. The message applies both to the public, as friends and family members of survivors, as well as responding professionals.</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19</a:t>
            </a:fld>
            <a:endParaRPr lang="en-US"/>
          </a:p>
        </p:txBody>
      </p:sp>
    </p:spTree>
    <p:extLst>
      <p:ext uri="{BB962C8B-B14F-4D97-AF65-F5344CB8AC3E}">
        <p14:creationId xmlns:p14="http://schemas.microsoft.com/office/powerpoint/2010/main" val="5491108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But the first step is to make your own personal pledge.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Join the thousands of others who have taken the pledge and make your personal commitment to Start by Believing at: www.startbybelieving.org/pledge/</a:t>
            </a:r>
          </a:p>
          <a:p>
            <a:endParaRPr lang="en-US" sz="1200" b="0" i="0" kern="1200" dirty="0">
              <a:solidFill>
                <a:schemeClr val="tx1"/>
              </a:solidFill>
              <a:effectLst/>
              <a:latin typeface="+mn-lt"/>
              <a:ea typeface="+mn-ea"/>
              <a:cs typeface="+mn-cs"/>
            </a:endParaRPr>
          </a:p>
          <a:p>
            <a:r>
              <a:rPr lang="en-US" sz="1200" b="0" i="0" kern="1200" cap="all" dirty="0">
                <a:solidFill>
                  <a:schemeClr val="tx1"/>
                </a:solidFill>
                <a:effectLst/>
                <a:latin typeface="+mn-lt"/>
                <a:ea typeface="+mn-ea"/>
                <a:cs typeface="+mn-cs"/>
              </a:rPr>
              <a:t>I PLEDGE TO:</a:t>
            </a:r>
          </a:p>
          <a:p>
            <a:endParaRPr lang="en-US" sz="1200" b="0" i="0" kern="1200" cap="all" dirty="0">
              <a:solidFill>
                <a:schemeClr val="tx1"/>
              </a:solidFill>
              <a:effectLst/>
              <a:latin typeface="+mn-lt"/>
              <a:ea typeface="+mn-ea"/>
              <a:cs typeface="+mn-cs"/>
            </a:endParaRPr>
          </a:p>
          <a:p>
            <a:pPr marL="171450" indent="-171450">
              <a:buFont typeface="Arial" panose="020B0604020202020204" pitchFamily="34" charset="0"/>
              <a:buChar char="•"/>
            </a:pPr>
            <a:r>
              <a:rPr lang="en-US" sz="1200" b="0" i="0" kern="1200" cap="all" dirty="0">
                <a:solidFill>
                  <a:schemeClr val="tx1"/>
                </a:solidFill>
                <a:effectLst/>
                <a:latin typeface="+mn-lt"/>
                <a:ea typeface="+mn-ea"/>
                <a:cs typeface="+mn-cs"/>
              </a:rPr>
              <a:t>START BY BELIEVING WHEN SOMEONE TELLS ME THEY WERE RAPED OR SEXUALLY ASSAULTED</a:t>
            </a:r>
          </a:p>
          <a:p>
            <a:pPr marL="171450" indent="-171450">
              <a:buFont typeface="Arial" panose="020B0604020202020204" pitchFamily="34" charset="0"/>
              <a:buChar char="•"/>
            </a:pPr>
            <a:endParaRPr lang="en-US" sz="1200" b="0" i="0" kern="1200" cap="all" dirty="0">
              <a:solidFill>
                <a:schemeClr val="tx1"/>
              </a:solidFill>
              <a:effectLst/>
              <a:latin typeface="+mn-lt"/>
              <a:ea typeface="+mn-ea"/>
              <a:cs typeface="+mn-cs"/>
            </a:endParaRPr>
          </a:p>
          <a:p>
            <a:pPr marL="171450" indent="-171450">
              <a:buFont typeface="Arial" panose="020B0604020202020204" pitchFamily="34" charset="0"/>
              <a:buChar char="•"/>
            </a:pPr>
            <a:r>
              <a:rPr lang="en-US" sz="1200" b="0" i="0" kern="1200" cap="all" dirty="0">
                <a:solidFill>
                  <a:schemeClr val="tx1"/>
                </a:solidFill>
                <a:effectLst/>
                <a:latin typeface="+mn-lt"/>
                <a:ea typeface="+mn-ea"/>
                <a:cs typeface="+mn-cs"/>
              </a:rPr>
              <a:t>SUPPORT SURVIVORS ON THE ROAD TO JUSTICE AND HEALING</a:t>
            </a:r>
          </a:p>
          <a:p>
            <a:pPr marL="171450" indent="-171450">
              <a:buFont typeface="Arial" panose="020B0604020202020204" pitchFamily="34" charset="0"/>
              <a:buChar char="•"/>
            </a:pPr>
            <a:endParaRPr lang="en-US" sz="1200" b="0" i="0" kern="1200" cap="all" dirty="0">
              <a:solidFill>
                <a:schemeClr val="tx1"/>
              </a:solidFill>
              <a:effectLst/>
              <a:latin typeface="+mn-lt"/>
              <a:ea typeface="+mn-ea"/>
              <a:cs typeface="+mn-cs"/>
            </a:endParaRPr>
          </a:p>
          <a:p>
            <a:pPr marL="171450" indent="-171450">
              <a:buFont typeface="Arial" panose="020B0604020202020204" pitchFamily="34" charset="0"/>
              <a:buChar char="•"/>
            </a:pPr>
            <a:r>
              <a:rPr lang="en-US" sz="1200" b="0" i="0" kern="1200" cap="all" dirty="0">
                <a:solidFill>
                  <a:schemeClr val="tx1"/>
                </a:solidFill>
                <a:effectLst/>
                <a:latin typeface="+mn-lt"/>
                <a:ea typeface="+mn-ea"/>
                <a:cs typeface="+mn-cs"/>
              </a:rPr>
              <a:t>HELP END THE SILENCE</a:t>
            </a:r>
          </a:p>
        </p:txBody>
      </p:sp>
      <p:sp>
        <p:nvSpPr>
          <p:cNvPr id="4" name="Slide Number Placeholder 3"/>
          <p:cNvSpPr>
            <a:spLocks noGrp="1"/>
          </p:cNvSpPr>
          <p:nvPr>
            <p:ph type="sldNum" sz="quarter" idx="5"/>
          </p:nvPr>
        </p:nvSpPr>
        <p:spPr/>
        <p:txBody>
          <a:bodyPr/>
          <a:lstStyle/>
          <a:p>
            <a:fld id="{7E4320BF-D0F4-9346-92A1-F160B1BA4A5F}" type="slidenum">
              <a:rPr lang="en-US" smtClean="0"/>
              <a:t>20</a:t>
            </a:fld>
            <a:endParaRPr lang="en-US"/>
          </a:p>
        </p:txBody>
      </p:sp>
    </p:spTree>
    <p:extLst>
      <p:ext uri="{BB962C8B-B14F-4D97-AF65-F5344CB8AC3E}">
        <p14:creationId xmlns:p14="http://schemas.microsoft.com/office/powerpoint/2010/main" val="15411711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After you’ve made the pledge, it’s time to take action!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Communities across the country have launched Start by Believing campaigns, and every campaign is unique. That is the great thing about Start by Believing – each community gets to decide what works best for them.</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Some communities have large marketing budgets, but many do not. Some communities focus on in-person events, where others rely primarily on social media.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best place to start is the Take Action page at the Start by Believing website: www.startbybelieving.org/take-action/</a:t>
            </a:r>
          </a:p>
          <a:p>
            <a:endParaRPr lang="en-US" dirty="0"/>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21</a:t>
            </a:fld>
            <a:endParaRPr lang="en-US"/>
          </a:p>
        </p:txBody>
      </p:sp>
    </p:spTree>
    <p:extLst>
      <p:ext uri="{BB962C8B-B14F-4D97-AF65-F5344CB8AC3E}">
        <p14:creationId xmlns:p14="http://schemas.microsoft.com/office/powerpoint/2010/main" val="4056576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EVAWI offers a number of campaign materials to help you get started. First, we offer action kits to help you launch a campaign as an organization or personally. We also offer discipline specific kits (for law enforcement, advocacy, healthcare, etc.) All of these materials can be found on the Resource page of the website: </a:t>
            </a:r>
            <a:r>
              <a:rPr lang="en-US" dirty="0"/>
              <a:t>www.startbybelieving.org/resources/  These kits provide a number of examples of activities from communities across the country. </a:t>
            </a:r>
            <a:endParaRPr lang="en-US" sz="1200" b="0" i="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Print materials, including brochures, posters, postcards, and bookmarks are available in English, Spanish, and Portuguese. Print materials can also be ordered, free of charge (subject to inventory levels), from EVAWI’s Online Store: www.evawintl.org/Store.aspx All you have to do is pay postage. Just let us know, and we’ll send them your way!</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We have created social media graphics for you, including prepared posts and infographic templates. You will also find graphics for car magnets, decals, and billboards on the website.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We have created a compelling Start by Believing video, which introduces the philosophy with heartbreaking news stories from across the country, and inspiring examples of local, regional, and statewide initiatives.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Many communities are interested in supporting research, to help partners understand the philosophy and rationale for the campaign. You will find a number of training materials on the website.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We have promotional items available for purchase in the EVAWI store, and you are welcome to create your own as well. In fact, you are welcome to use or adapt any of EVAWI’s campaign materials. For example, you may want to revise the text to describe local services or add agency logos to show community support. There are only a few restrictions.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First, you may not alter the Start by Believing logo in any way. This is because the message is more powerful when the imagery is consistent in local, regional, and statewide campaigns. This also fuels recognition that the campaign has spread across the country and around the world. You can find graphic files for the logo on our Resources page, and you can contact staff for more information: www.evawintl.org/Contact.aspx</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Also, please credit End Violence Against Women International (EVAWI) for the campaign, and link to the international website: www.startbybelieving.org</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This can be in addition to any local web pages or social media sites you link with your materials. </a:t>
            </a:r>
          </a:p>
        </p:txBody>
      </p:sp>
      <p:sp>
        <p:nvSpPr>
          <p:cNvPr id="4" name="Slide Number Placeholder 3"/>
          <p:cNvSpPr>
            <a:spLocks noGrp="1"/>
          </p:cNvSpPr>
          <p:nvPr>
            <p:ph type="sldNum" sz="quarter" idx="5"/>
          </p:nvPr>
        </p:nvSpPr>
        <p:spPr/>
        <p:txBody>
          <a:bodyPr/>
          <a:lstStyle/>
          <a:p>
            <a:fld id="{7E4320BF-D0F4-9346-92A1-F160B1BA4A5F}" type="slidenum">
              <a:rPr lang="en-US" smtClean="0"/>
              <a:t>22</a:t>
            </a:fld>
            <a:endParaRPr lang="en-US"/>
          </a:p>
        </p:txBody>
      </p:sp>
    </p:spTree>
    <p:extLst>
      <p:ext uri="{BB962C8B-B14F-4D97-AF65-F5344CB8AC3E}">
        <p14:creationId xmlns:p14="http://schemas.microsoft.com/office/powerpoint/2010/main" val="13408909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 media is often a critical component of any Start by Believing campaign. These are the national social media channels for both EVAWI and Start by Believing, and we ask that all campaigns use #StartbyBelieving so we can follow along!</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Again, this helps ensure that the message is consistent, but it also connects people with the information and resources available internationally.</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23</a:t>
            </a:fld>
            <a:endParaRPr lang="en-US"/>
          </a:p>
        </p:txBody>
      </p:sp>
    </p:spTree>
    <p:extLst>
      <p:ext uri="{BB962C8B-B14F-4D97-AF65-F5344CB8AC3E}">
        <p14:creationId xmlns:p14="http://schemas.microsoft.com/office/powerpoint/2010/main" val="42675792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4320BF-D0F4-9346-92A1-F160B1BA4A5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14968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25</a:t>
            </a:fld>
            <a:endParaRPr lang="en-US"/>
          </a:p>
        </p:txBody>
      </p:sp>
    </p:spTree>
    <p:extLst>
      <p:ext uri="{BB962C8B-B14F-4D97-AF65-F5344CB8AC3E}">
        <p14:creationId xmlns:p14="http://schemas.microsoft.com/office/powerpoint/2010/main" val="32575290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Many campaigns are led by a victim advocacy agency, like this one in Palm Beach County, Florida.</a:t>
            </a:r>
          </a:p>
        </p:txBody>
      </p:sp>
      <p:sp>
        <p:nvSpPr>
          <p:cNvPr id="4" name="Slide Number Placeholder 3"/>
          <p:cNvSpPr>
            <a:spLocks noGrp="1"/>
          </p:cNvSpPr>
          <p:nvPr>
            <p:ph type="sldNum" sz="quarter" idx="5"/>
          </p:nvPr>
        </p:nvSpPr>
        <p:spPr/>
        <p:txBody>
          <a:bodyPr/>
          <a:lstStyle/>
          <a:p>
            <a:fld id="{7E4320BF-D0F4-9346-92A1-F160B1BA4A5F}" type="slidenum">
              <a:rPr lang="en-US" smtClean="0"/>
              <a:t>26</a:t>
            </a:fld>
            <a:endParaRPr lang="en-US"/>
          </a:p>
        </p:txBody>
      </p:sp>
    </p:spTree>
    <p:extLst>
      <p:ext uri="{BB962C8B-B14F-4D97-AF65-F5344CB8AC3E}">
        <p14:creationId xmlns:p14="http://schemas.microsoft.com/office/powerpoint/2010/main" val="3231962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Others are led by health care providers, like this campaign in San Antonio, Texas.</a:t>
            </a:r>
          </a:p>
        </p:txBody>
      </p:sp>
      <p:sp>
        <p:nvSpPr>
          <p:cNvPr id="4" name="Slide Number Placeholder 3"/>
          <p:cNvSpPr>
            <a:spLocks noGrp="1"/>
          </p:cNvSpPr>
          <p:nvPr>
            <p:ph type="sldNum" sz="quarter" idx="5"/>
          </p:nvPr>
        </p:nvSpPr>
        <p:spPr/>
        <p:txBody>
          <a:bodyPr/>
          <a:lstStyle/>
          <a:p>
            <a:fld id="{7E4320BF-D0F4-9346-92A1-F160B1BA4A5F}" type="slidenum">
              <a:rPr lang="en-US" smtClean="0"/>
              <a:t>27</a:t>
            </a:fld>
            <a:endParaRPr lang="en-US"/>
          </a:p>
        </p:txBody>
      </p:sp>
    </p:spTree>
    <p:extLst>
      <p:ext uri="{BB962C8B-B14F-4D97-AF65-F5344CB8AC3E}">
        <p14:creationId xmlns:p14="http://schemas.microsoft.com/office/powerpoint/2010/main" val="28828643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But any group can get involved and take a stand in support of survivors! Here is the American Association of University Women in Tulsa, Oklahoma.</a:t>
            </a:r>
          </a:p>
        </p:txBody>
      </p:sp>
      <p:sp>
        <p:nvSpPr>
          <p:cNvPr id="4" name="Slide Number Placeholder 3"/>
          <p:cNvSpPr>
            <a:spLocks noGrp="1"/>
          </p:cNvSpPr>
          <p:nvPr>
            <p:ph type="sldNum" sz="quarter" idx="5"/>
          </p:nvPr>
        </p:nvSpPr>
        <p:spPr/>
        <p:txBody>
          <a:bodyPr/>
          <a:lstStyle/>
          <a:p>
            <a:fld id="{7E4320BF-D0F4-9346-92A1-F160B1BA4A5F}" type="slidenum">
              <a:rPr lang="en-US" smtClean="0"/>
              <a:t>28</a:t>
            </a:fld>
            <a:endParaRPr lang="en-US"/>
          </a:p>
        </p:txBody>
      </p:sp>
    </p:spTree>
    <p:extLst>
      <p:ext uri="{BB962C8B-B14F-4D97-AF65-F5344CB8AC3E}">
        <p14:creationId xmlns:p14="http://schemas.microsoft.com/office/powerpoint/2010/main" val="9860759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Some campaigns are based in a city or town, like this one in Orlando, Florida. </a:t>
            </a:r>
          </a:p>
        </p:txBody>
      </p:sp>
      <p:sp>
        <p:nvSpPr>
          <p:cNvPr id="4" name="Slide Number Placeholder 3"/>
          <p:cNvSpPr>
            <a:spLocks noGrp="1"/>
          </p:cNvSpPr>
          <p:nvPr>
            <p:ph type="sldNum" sz="quarter" idx="5"/>
          </p:nvPr>
        </p:nvSpPr>
        <p:spPr/>
        <p:txBody>
          <a:bodyPr/>
          <a:lstStyle/>
          <a:p>
            <a:fld id="{7E4320BF-D0F4-9346-92A1-F160B1BA4A5F}" type="slidenum">
              <a:rPr lang="en-US" smtClean="0"/>
              <a:t>29</a:t>
            </a:fld>
            <a:endParaRPr lang="en-US"/>
          </a:p>
        </p:txBody>
      </p:sp>
    </p:spTree>
    <p:extLst>
      <p:ext uri="{BB962C8B-B14F-4D97-AF65-F5344CB8AC3E}">
        <p14:creationId xmlns:p14="http://schemas.microsoft.com/office/powerpoint/2010/main" val="10048758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Others are based on campuses, tribal lands, or military installations, like this one at Mountain Home Air Force Base in Idaho.</a:t>
            </a:r>
          </a:p>
        </p:txBody>
      </p:sp>
      <p:sp>
        <p:nvSpPr>
          <p:cNvPr id="4" name="Slide Number Placeholder 3"/>
          <p:cNvSpPr>
            <a:spLocks noGrp="1"/>
          </p:cNvSpPr>
          <p:nvPr>
            <p:ph type="sldNum" sz="quarter" idx="5"/>
          </p:nvPr>
        </p:nvSpPr>
        <p:spPr/>
        <p:txBody>
          <a:bodyPr/>
          <a:lstStyle/>
          <a:p>
            <a:fld id="{7E4320BF-D0F4-9346-92A1-F160B1BA4A5F}" type="slidenum">
              <a:rPr lang="en-US" smtClean="0"/>
              <a:t>30</a:t>
            </a:fld>
            <a:endParaRPr lang="en-US"/>
          </a:p>
        </p:txBody>
      </p:sp>
    </p:spTree>
    <p:extLst>
      <p:ext uri="{BB962C8B-B14F-4D97-AF65-F5344CB8AC3E}">
        <p14:creationId xmlns:p14="http://schemas.microsoft.com/office/powerpoint/2010/main" val="42376695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Others cover a larger geographic region.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Central Virginia launched a campaign in 2015 that included participation from local and statewide policy leaders, law enforcement, advocates, local hospitals, and area colleges and universities. During their campaign, they collected over 1,600 pledges from 33 pledge stations set up throughout the community.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31</a:t>
            </a:fld>
            <a:endParaRPr lang="en-US"/>
          </a:p>
        </p:txBody>
      </p:sp>
    </p:spTree>
    <p:extLst>
      <p:ext uri="{BB962C8B-B14F-4D97-AF65-F5344CB8AC3E}">
        <p14:creationId xmlns:p14="http://schemas.microsoft.com/office/powerpoint/2010/main" val="33804888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total of 19 counties in West Tennessee launched their campaign in 2018 – creating the largest campaign geographically to date. Not only was this campaign quite large physically, but it was also quite large in terms of the range of participants.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From local health departments, medical professionals, health councils, and SANE programs to policy leaders, court clerks, judges, District Attorneys, Victim/Witness Coordinators, and local colleges and universities, this campaign reached an extraordinarily diverse demographic of citizens in West Tennessee.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campaign was spearheaded by the Wo/Men’s Resource and Rape Assistance Program (WRAP), a dual domestic violence/sexual assault program located in West Tennessee and the Jackson, Tennessee Police Department. WRAP sought to connect with policy leaders throughout their service area, which resulted in over 2,000 Start by Believing pledges and proclamations from all 19 counties, including city and county mayors and two judges.</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32</a:t>
            </a:fld>
            <a:endParaRPr lang="en-US"/>
          </a:p>
        </p:txBody>
      </p:sp>
    </p:spTree>
    <p:extLst>
      <p:ext uri="{BB962C8B-B14F-4D97-AF65-F5344CB8AC3E}">
        <p14:creationId xmlns:p14="http://schemas.microsoft.com/office/powerpoint/2010/main" val="40277793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2015, Utah State Representative Angelo Romero sponsored a resolution to make the first Wednesday of April Start by Believing Day in Utah. While many other communities and states have made similar proclamations, Utah’s resolution took the innovative step of establishing it as an annual event.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In an effort to build on the momentum that began in April 2015, EVAWI decided to launch the first ever global Start by Believing Day in April 2016. We can all help to create this international event, each and every year. For information and resources to get started, see www.startbybelieving.org/start-by-believing-day/</a:t>
            </a:r>
          </a:p>
          <a:p>
            <a:endParaRPr lang="en-US" dirty="0"/>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33</a:t>
            </a:fld>
            <a:endParaRPr lang="en-US"/>
          </a:p>
        </p:txBody>
      </p:sp>
    </p:spTree>
    <p:extLst>
      <p:ext uri="{BB962C8B-B14F-4D97-AF65-F5344CB8AC3E}">
        <p14:creationId xmlns:p14="http://schemas.microsoft.com/office/powerpoint/2010/main" val="31653244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01F1E"/>
                </a:solidFill>
                <a:effectLst/>
                <a:latin typeface="Calibri" panose="020F0502020204030204" pitchFamily="34" charset="0"/>
              </a:rPr>
              <a:t>The first Wednesday of April is designated as Start by Believing Day. </a:t>
            </a:r>
            <a:r>
              <a:rPr lang="en-US" b="0" i="0" dirty="0">
                <a:solidFill>
                  <a:srgbClr val="000000"/>
                </a:solidFill>
                <a:effectLst/>
                <a:latin typeface="Calibri" panose="020F0502020204030204" pitchFamily="34" charset="0"/>
              </a:rPr>
              <a:t>We chose this day to build on the momentum that began in April 2015, when State Representative Angela Romero sponsored a resolution to declare the first annual Start by Believing Day in Utah.</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4320BF-D0F4-9346-92A1-F160B1BA4A5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72289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Arizona became the first Start by Believing State in 2014, due in large part to the leadership of Chief Jerald Monahan.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Many communities issued similar proclamations at the city or county level, with active campaigns across the state.</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35</a:t>
            </a:fld>
            <a:endParaRPr lang="en-US"/>
          </a:p>
        </p:txBody>
      </p:sp>
    </p:spTree>
    <p:extLst>
      <p:ext uri="{BB962C8B-B14F-4D97-AF65-F5344CB8AC3E}">
        <p14:creationId xmlns:p14="http://schemas.microsoft.com/office/powerpoint/2010/main" val="28203332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Native American Communities have also been actively involved. This is one example of a billboard posted by the Central Navajo Sexual Assault Response Team in </a:t>
            </a:r>
            <a:r>
              <a:rPr lang="en-US" dirty="0" err="1"/>
              <a:t>Chinle</a:t>
            </a:r>
            <a:r>
              <a:rPr lang="en-US" dirty="0"/>
              <a:t>, Arizona.</a:t>
            </a:r>
          </a:p>
        </p:txBody>
      </p:sp>
      <p:sp>
        <p:nvSpPr>
          <p:cNvPr id="4" name="Slide Number Placeholder 3"/>
          <p:cNvSpPr>
            <a:spLocks noGrp="1"/>
          </p:cNvSpPr>
          <p:nvPr>
            <p:ph type="sldNum" sz="quarter" idx="5"/>
          </p:nvPr>
        </p:nvSpPr>
        <p:spPr/>
        <p:txBody>
          <a:bodyPr/>
          <a:lstStyle/>
          <a:p>
            <a:fld id="{7E4320BF-D0F4-9346-92A1-F160B1BA4A5F}" type="slidenum">
              <a:rPr lang="en-US" smtClean="0"/>
              <a:t>36</a:t>
            </a:fld>
            <a:endParaRPr lang="en-US"/>
          </a:p>
        </p:txBody>
      </p:sp>
    </p:spTree>
    <p:extLst>
      <p:ext uri="{BB962C8B-B14F-4D97-AF65-F5344CB8AC3E}">
        <p14:creationId xmlns:p14="http://schemas.microsoft.com/office/powerpoint/2010/main" val="40778616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New Mexico became the 2</a:t>
            </a:r>
            <a:r>
              <a:rPr lang="en-US" sz="1200" kern="1200" baseline="30000" dirty="0">
                <a:solidFill>
                  <a:schemeClr val="tx1"/>
                </a:solidFill>
                <a:effectLst/>
                <a:latin typeface="+mn-lt"/>
                <a:ea typeface="+mn-ea"/>
                <a:cs typeface="+mn-cs"/>
              </a:rPr>
              <a:t>nd</a:t>
            </a:r>
            <a:r>
              <a:rPr lang="en-US" sz="1200" kern="1200" dirty="0">
                <a:solidFill>
                  <a:schemeClr val="tx1"/>
                </a:solidFill>
                <a:effectLst/>
                <a:latin typeface="+mn-lt"/>
                <a:ea typeface="+mn-ea"/>
                <a:cs typeface="+mn-cs"/>
              </a:rPr>
              <a:t> Start by Believing State in February 2015.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37</a:t>
            </a:fld>
            <a:endParaRPr lang="en-US"/>
          </a:p>
        </p:txBody>
      </p:sp>
    </p:spTree>
    <p:extLst>
      <p:ext uri="{BB962C8B-B14F-4D97-AF65-F5344CB8AC3E}">
        <p14:creationId xmlns:p14="http://schemas.microsoft.com/office/powerpoint/2010/main" val="11648240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Oklahoma became the 3</a:t>
            </a:r>
            <a:r>
              <a:rPr lang="en-US" sz="1200" kern="1200" baseline="30000">
                <a:solidFill>
                  <a:schemeClr val="tx1"/>
                </a:solidFill>
                <a:effectLst/>
                <a:latin typeface="+mn-lt"/>
                <a:ea typeface="+mn-ea"/>
                <a:cs typeface="+mn-cs"/>
              </a:rPr>
              <a:t>rd</a:t>
            </a:r>
            <a:r>
              <a:rPr lang="en-US" sz="1200" kern="1200">
                <a:solidFill>
                  <a:schemeClr val="tx1"/>
                </a:solidFill>
                <a:effectLst/>
                <a:latin typeface="+mn-lt"/>
                <a:ea typeface="+mn-ea"/>
                <a:cs typeface="+mn-cs"/>
              </a:rPr>
              <a:t> Start by Believing State in 2015. </a:t>
            </a:r>
          </a:p>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38</a:t>
            </a:fld>
            <a:endParaRPr lang="en-US"/>
          </a:p>
        </p:txBody>
      </p:sp>
    </p:spTree>
    <p:extLst>
      <p:ext uri="{BB962C8B-B14F-4D97-AF65-F5344CB8AC3E}">
        <p14:creationId xmlns:p14="http://schemas.microsoft.com/office/powerpoint/2010/main" val="1654438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4</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Start by Believing state was Utah, and then Louisiana became the 5</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in April 2019.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Baton Rouge Mayor Sharon Weston Broome also declared Baton Rouge a Start by Believing City. Shreveport, Louisiana followed in 2019.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39</a:t>
            </a:fld>
            <a:endParaRPr lang="en-US"/>
          </a:p>
        </p:txBody>
      </p:sp>
    </p:spTree>
    <p:extLst>
      <p:ext uri="{BB962C8B-B14F-4D97-AF65-F5344CB8AC3E}">
        <p14:creationId xmlns:p14="http://schemas.microsoft.com/office/powerpoint/2010/main" val="4932274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Wyoming became the 6</a:t>
            </a:r>
            <a:r>
              <a:rPr lang="en-US" sz="1200" kern="1200" baseline="30000">
                <a:solidFill>
                  <a:schemeClr val="tx1"/>
                </a:solidFill>
                <a:effectLst/>
                <a:latin typeface="+mn-lt"/>
                <a:ea typeface="+mn-ea"/>
                <a:cs typeface="+mn-cs"/>
              </a:rPr>
              <a:t>th</a:t>
            </a:r>
            <a:r>
              <a:rPr lang="en-US" sz="1200" kern="1200">
                <a:solidFill>
                  <a:schemeClr val="tx1"/>
                </a:solidFill>
                <a:effectLst/>
                <a:latin typeface="+mn-lt"/>
                <a:ea typeface="+mn-ea"/>
                <a:cs typeface="+mn-cs"/>
              </a:rPr>
              <a:t> Start by Believing State in April 2018. </a:t>
            </a:r>
          </a:p>
          <a:p>
            <a:endParaRPr lang="en-US"/>
          </a:p>
        </p:txBody>
      </p:sp>
      <p:sp>
        <p:nvSpPr>
          <p:cNvPr id="4" name="Slide Number Placeholder 3"/>
          <p:cNvSpPr>
            <a:spLocks noGrp="1"/>
          </p:cNvSpPr>
          <p:nvPr>
            <p:ph type="sldNum" sz="quarter" idx="10"/>
          </p:nvPr>
        </p:nvSpPr>
        <p:spPr/>
        <p:txBody>
          <a:bodyPr/>
          <a:lstStyle/>
          <a:p>
            <a:fld id="{5B505BA5-83C8-42DD-B805-53907D3BA3E3}" type="slidenum">
              <a:rPr lang="en-US" smtClean="0"/>
              <a:pPr/>
              <a:t>40</a:t>
            </a:fld>
            <a:endParaRPr lang="en-US"/>
          </a:p>
        </p:txBody>
      </p:sp>
    </p:spTree>
    <p:extLst>
      <p:ext uri="{BB962C8B-B14F-4D97-AF65-F5344CB8AC3E}">
        <p14:creationId xmlns:p14="http://schemas.microsoft.com/office/powerpoint/2010/main" val="11448710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In 2018, Chicago Mayor Rahm Emanuel declared Chicago as a Start by Believing City. This coincided with the 2018 EVAWI International Conference, which was hosted in Chicago on the 3</a:t>
            </a:r>
            <a:r>
              <a:rPr lang="en-US" sz="1200" kern="1200" baseline="30000" dirty="0">
                <a:solidFill>
                  <a:schemeClr val="tx1"/>
                </a:solidFill>
                <a:effectLst/>
                <a:latin typeface="+mn-lt"/>
                <a:ea typeface="+mn-ea"/>
                <a:cs typeface="+mn-cs"/>
              </a:rPr>
              <a:t>rd</a:t>
            </a:r>
            <a:r>
              <a:rPr lang="en-US" sz="1200" kern="1200" dirty="0">
                <a:solidFill>
                  <a:schemeClr val="tx1"/>
                </a:solidFill>
                <a:effectLst/>
                <a:latin typeface="+mn-lt"/>
                <a:ea typeface="+mn-ea"/>
                <a:cs typeface="+mn-cs"/>
              </a:rPr>
              <a:t> annual Start by Believing Day.</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Later that year, Illinois became the 7</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Start by Believing State.</a:t>
            </a:r>
          </a:p>
          <a:p>
            <a:endParaRPr lang="en-US" dirty="0"/>
          </a:p>
        </p:txBody>
      </p:sp>
      <p:sp>
        <p:nvSpPr>
          <p:cNvPr id="4" name="Slide Number Placeholder 3"/>
          <p:cNvSpPr>
            <a:spLocks noGrp="1"/>
          </p:cNvSpPr>
          <p:nvPr>
            <p:ph type="sldNum" sz="quarter" idx="10"/>
          </p:nvPr>
        </p:nvSpPr>
        <p:spPr/>
        <p:txBody>
          <a:bodyPr/>
          <a:lstStyle/>
          <a:p>
            <a:fld id="{5B505BA5-83C8-42DD-B805-53907D3BA3E3}" type="slidenum">
              <a:rPr lang="en-US" smtClean="0"/>
              <a:pPr/>
              <a:t>41</a:t>
            </a:fld>
            <a:endParaRPr lang="en-US"/>
          </a:p>
        </p:txBody>
      </p:sp>
    </p:spTree>
    <p:extLst>
      <p:ext uri="{BB962C8B-B14F-4D97-AF65-F5344CB8AC3E}">
        <p14:creationId xmlns:p14="http://schemas.microsoft.com/office/powerpoint/2010/main" val="1694130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Two campaigns also launched in the state of Illinois in 2018. First was a campaign in the “quad cities” area of Illinois and Iowa, and second was a campaign in southern Illinois. Both covered multiple counties and included diverse participation and policy leaders.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42</a:t>
            </a:fld>
            <a:endParaRPr lang="en-US"/>
          </a:p>
        </p:txBody>
      </p:sp>
    </p:spTree>
    <p:extLst>
      <p:ext uri="{BB962C8B-B14F-4D97-AF65-F5344CB8AC3E}">
        <p14:creationId xmlns:p14="http://schemas.microsoft.com/office/powerpoint/2010/main" val="16619636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The sky’s the limit in terms of what you can do with the campaign.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are consistently impressed with the creative initiatives that communities use to spread the Start by Believing message. </a:t>
            </a:r>
          </a:p>
        </p:txBody>
      </p:sp>
      <p:sp>
        <p:nvSpPr>
          <p:cNvPr id="4" name="Slide Number Placeholder 3"/>
          <p:cNvSpPr>
            <a:spLocks noGrp="1"/>
          </p:cNvSpPr>
          <p:nvPr>
            <p:ph type="sldNum" sz="quarter" idx="10"/>
          </p:nvPr>
        </p:nvSpPr>
        <p:spPr/>
        <p:txBody>
          <a:bodyPr/>
          <a:lstStyle/>
          <a:p>
            <a:fld id="{5B505BA5-83C8-42DD-B805-53907D3BA3E3}" type="slidenum">
              <a:rPr lang="en-US" smtClean="0"/>
              <a:pPr/>
              <a:t>43</a:t>
            </a:fld>
            <a:endParaRPr lang="en-US"/>
          </a:p>
        </p:txBody>
      </p:sp>
    </p:spTree>
    <p:extLst>
      <p:ext uri="{BB962C8B-B14F-4D97-AF65-F5344CB8AC3E}">
        <p14:creationId xmlns:p14="http://schemas.microsoft.com/office/powerpoint/2010/main" val="12865283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Iowa State University was not the first campus to launch a campaign, but they continue to lead the way in terms of sustained promotion of the Start by Believing philosophy into everyday practice and messaging from the police department.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They are often very creative – from giving out free items to dying officers’ hair teal for Start by Believing Day.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44</a:t>
            </a:fld>
            <a:endParaRPr lang="en-US"/>
          </a:p>
        </p:txBody>
      </p:sp>
    </p:spTree>
    <p:extLst>
      <p:ext uri="{BB962C8B-B14F-4D97-AF65-F5344CB8AC3E}">
        <p14:creationId xmlns:p14="http://schemas.microsoft.com/office/powerpoint/2010/main" val="15152061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a:t>In Caldwell, Idaho, the Canyon County Sheriff's Office remodeled their room for interviewing victims. They call it the </a:t>
            </a:r>
            <a:r>
              <a:rPr lang="en-US" sz="1200" i="1" dirty="0"/>
              <a:t>Start by Believing</a:t>
            </a:r>
            <a:r>
              <a:rPr lang="en-US" sz="1200" dirty="0"/>
              <a:t> room, a warm and safe space where detectives, victim witness coordinators, prosecutors and victims can meet for interviews and prepare for court. The team wants victims to feel supported during each stage of the investigation and prosecution of crimes involving sexual assault and domestic violence. </a:t>
            </a:r>
          </a:p>
          <a:p>
            <a:r>
              <a:rPr lang="en-US" sz="1300" dirty="0"/>
              <a:t>	</a:t>
            </a:r>
          </a:p>
          <a:p>
            <a:r>
              <a:rPr lang="en-US" sz="1300" dirty="0"/>
              <a:t> </a:t>
            </a:r>
          </a:p>
          <a:p>
            <a:endParaRPr lang="en-US" dirty="0"/>
          </a:p>
        </p:txBody>
      </p:sp>
      <p:sp>
        <p:nvSpPr>
          <p:cNvPr id="4" name="Slide Number Placeholder 3"/>
          <p:cNvSpPr>
            <a:spLocks noGrp="1"/>
          </p:cNvSpPr>
          <p:nvPr>
            <p:ph type="sldNum" sz="quarter" idx="10"/>
          </p:nvPr>
        </p:nvSpPr>
        <p:spPr/>
        <p:txBody>
          <a:bodyPr/>
          <a:lstStyle/>
          <a:p>
            <a:fld id="{5B505BA5-83C8-42DD-B805-53907D3BA3E3}" type="slidenum">
              <a:rPr lang="en-US" smtClean="0"/>
              <a:pPr/>
              <a:t>45</a:t>
            </a:fld>
            <a:endParaRPr lang="en-US"/>
          </a:p>
        </p:txBody>
      </p:sp>
    </p:spTree>
    <p:extLst>
      <p:ext uri="{BB962C8B-B14F-4D97-AF65-F5344CB8AC3E}">
        <p14:creationId xmlns:p14="http://schemas.microsoft.com/office/powerpoint/2010/main" val="12214540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Major cities across Texas have launched campaigns, most notably San Antonio and Austin. Both policymakers and the media have been actively involved.</a:t>
            </a:r>
          </a:p>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46</a:t>
            </a:fld>
            <a:endParaRPr lang="en-US"/>
          </a:p>
        </p:txBody>
      </p:sp>
    </p:spTree>
    <p:extLst>
      <p:ext uri="{BB962C8B-B14F-4D97-AF65-F5344CB8AC3E}">
        <p14:creationId xmlns:p14="http://schemas.microsoft.com/office/powerpoint/2010/main" val="7215084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Denver campaign has had a healthy marketing budget, which has been sustained over several years, with key support from both the Denver Police Department and the Denver Mayor’s Office. They have used these resources to support billboards, cab toppers, bus shelters, and so much more.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However, their campaign involves more than just marketing. The multidisciplinary team in Denver has worked to implement the Start by Believing philosophy into everyday practices in the community and criminal justice response to sexual assault.</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47</a:t>
            </a:fld>
            <a:endParaRPr lang="en-US"/>
          </a:p>
        </p:txBody>
      </p:sp>
    </p:spTree>
    <p:extLst>
      <p:ext uri="{BB962C8B-B14F-4D97-AF65-F5344CB8AC3E}">
        <p14:creationId xmlns:p14="http://schemas.microsoft.com/office/powerpoint/2010/main" val="14305101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Though campaigns are typically multidisciplinary, the participation of law enforcement is critical to the success of not only the campaign, but the implementation of the Start by Believing philosophy into everyday practice for responding to sexual assault victims. This is because a</a:t>
            </a:r>
            <a:r>
              <a:rPr lang="en-US" sz="1200" b="0" i="0" kern="1200" dirty="0">
                <a:solidFill>
                  <a:schemeClr val="tx1"/>
                </a:solidFill>
                <a:effectLst/>
                <a:latin typeface="+mn-lt"/>
                <a:ea typeface="+mn-ea"/>
                <a:cs typeface="+mn-cs"/>
              </a:rPr>
              <a:t> victim’s disclosure is usually the first step in a sexual assault investigation, and the more information a victim can provide, the more avenues for investigation are opened up. When victims are met with respect and compassion, they are more likely to develop rapport with the investigator and share detailed information.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When victims feel dismissed or disregarded, they may not believe it is safe to provide information, or their level of anxiety may be increased to the point where it impairs their ability to communicate what happened. Even a “neutral” stance will often be insufficient to establish the trust and rapport victims need to share memories that are confusing, painful, or humiliating.</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Victim interviews are more likely to be successful when they are conducted with an expression of genuine empathy and an awareness that memories may not “make sense” at first. The process of piecing together a coherent recollection of sexual assault takes a great deal of time, patience, compassion, and support.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48</a:t>
            </a:fld>
            <a:endParaRPr lang="en-US"/>
          </a:p>
        </p:txBody>
      </p:sp>
    </p:spTree>
    <p:extLst>
      <p:ext uri="{BB962C8B-B14F-4D97-AF65-F5344CB8AC3E}">
        <p14:creationId xmlns:p14="http://schemas.microsoft.com/office/powerpoint/2010/main" val="29775750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Several international communities have participated in Start by Believing, and we would love to see more communities join in the global efforts. </a:t>
            </a:r>
          </a:p>
          <a:p>
            <a:endParaRPr lang="en-US"/>
          </a:p>
        </p:txBody>
      </p:sp>
      <p:sp>
        <p:nvSpPr>
          <p:cNvPr id="4" name="Slide Number Placeholder 3"/>
          <p:cNvSpPr>
            <a:spLocks noGrp="1"/>
          </p:cNvSpPr>
          <p:nvPr>
            <p:ph type="sldNum" sz="quarter" idx="5"/>
          </p:nvPr>
        </p:nvSpPr>
        <p:spPr/>
        <p:txBody>
          <a:bodyPr/>
          <a:lstStyle/>
          <a:p>
            <a:fld id="{7E4320BF-D0F4-9346-92A1-F160B1BA4A5F}" type="slidenum">
              <a:rPr lang="en-US" smtClean="0"/>
              <a:t>49</a:t>
            </a:fld>
            <a:endParaRPr lang="en-US"/>
          </a:p>
        </p:txBody>
      </p:sp>
    </p:spTree>
    <p:extLst>
      <p:ext uri="{BB962C8B-B14F-4D97-AF65-F5344CB8AC3E}">
        <p14:creationId xmlns:p14="http://schemas.microsoft.com/office/powerpoint/2010/main" val="28368653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Although no rigorous evaluation has yet been conducted with Start by Believing, preliminary evidence suggests it may have a positive impact on victims’ reporting and help-seeking behaviors. </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2011-2012, Lamar Advertising donated space on 17 billboards to display a Start by Believing message across the entire Kansas City metropolitan area. The message later expanded to other locations across the state, including the popular tourist destination of Branson, Missouri. </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addition to the billboards, Captain Mark Folsom and Detective Catherine Johnson of the Kansas City Police Department (KCPD) worked together with other community partners to push the campaign message to the media. </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addition, Captain Folsom briefed the KCPD command staff and ensured that campaign posters were placed in the roll call rooms at all six patrol divisions as well as locations within the Special Victims Unit.</a:t>
            </a:r>
          </a:p>
          <a:p>
            <a:pPr defTabSz="465887">
              <a:defRPr/>
            </a:pPr>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52</a:t>
            </a:fld>
            <a:endParaRPr lang="en-US"/>
          </a:p>
        </p:txBody>
      </p:sp>
    </p:spTree>
    <p:extLst>
      <p:ext uri="{BB962C8B-B14F-4D97-AF65-F5344CB8AC3E}">
        <p14:creationId xmlns:p14="http://schemas.microsoft.com/office/powerpoint/2010/main" val="19582692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84978">
              <a:defRPr/>
            </a:pPr>
            <a:r>
              <a:rPr lang="en-US" sz="1200" kern="1200" dirty="0">
                <a:solidFill>
                  <a:schemeClr val="tx1"/>
                </a:solidFill>
                <a:effectLst/>
                <a:latin typeface="+mn-lt"/>
                <a:ea typeface="+mn-ea"/>
                <a:cs typeface="+mn-cs"/>
              </a:rPr>
              <a:t>Preliminary data collected by the Metropolitan Organization to Counter Sexual Assault (or MOCSA, the local rape crisis center) documented a dramatic increase in the number of hospital callouts to accompany sexual assault victims to a medical forensic exam, following the original appearance of the billboards. </a:t>
            </a:r>
          </a:p>
          <a:p>
            <a:pPr defTabSz="984978">
              <a:defRPr/>
            </a:pPr>
            <a:endParaRPr lang="en-US" sz="1200" kern="1200" dirty="0">
              <a:solidFill>
                <a:schemeClr val="tx1"/>
              </a:solidFill>
              <a:effectLst/>
              <a:latin typeface="+mn-lt"/>
              <a:ea typeface="+mn-ea"/>
              <a:cs typeface="+mn-cs"/>
            </a:endParaRPr>
          </a:p>
          <a:p>
            <a:pPr defTabSz="984978">
              <a:defRPr/>
            </a:pPr>
            <a:r>
              <a:rPr lang="en-US" sz="1200" kern="1200" dirty="0">
                <a:solidFill>
                  <a:schemeClr val="tx1"/>
                </a:solidFill>
                <a:effectLst/>
                <a:latin typeface="+mn-lt"/>
                <a:ea typeface="+mn-ea"/>
                <a:cs typeface="+mn-cs"/>
              </a:rPr>
              <a:t>In fact, the number increased to the highest level in five years.</a:t>
            </a:r>
          </a:p>
          <a:p>
            <a:pPr defTabSz="984978">
              <a:defRPr/>
            </a:pPr>
            <a:endParaRPr lang="en-US" sz="1200" kern="1200" dirty="0">
              <a:solidFill>
                <a:schemeClr val="tx1"/>
              </a:solidFill>
              <a:effectLst/>
              <a:latin typeface="+mn-lt"/>
              <a:ea typeface="+mn-ea"/>
              <a:cs typeface="+mn-cs"/>
            </a:endParaRPr>
          </a:p>
          <a:p>
            <a:pPr defTabSz="984978">
              <a:defRPr/>
            </a:pPr>
            <a:r>
              <a:rPr lang="en-US" sz="1200" kern="1200" dirty="0">
                <a:solidFill>
                  <a:schemeClr val="tx1"/>
                </a:solidFill>
                <a:effectLst/>
                <a:latin typeface="+mn-lt"/>
                <a:ea typeface="+mn-ea"/>
                <a:cs typeface="+mn-cs"/>
              </a:rPr>
              <a:t>The number of callouts then declined after the billboards were removed.</a:t>
            </a:r>
            <a:endParaRPr lang="en-US" dirty="0"/>
          </a:p>
          <a:p>
            <a:pPr defTabSz="984978">
              <a:defRPr/>
            </a:pPr>
            <a:endParaRPr lang="en-US" dirty="0"/>
          </a:p>
          <a:p>
            <a:pPr defTabSz="984978">
              <a:defRPr/>
            </a:pPr>
            <a:r>
              <a:rPr lang="en-US" sz="1200" kern="1200" dirty="0">
                <a:solidFill>
                  <a:schemeClr val="tx1"/>
                </a:solidFill>
                <a:effectLst/>
                <a:latin typeface="+mn-lt"/>
                <a:ea typeface="+mn-ea"/>
                <a:cs typeface="+mn-cs"/>
              </a:rPr>
              <a:t>Thanks to Melanie Austin, Program Services Coordinator at MOCSA, Missouri for providing this data.</a:t>
            </a:r>
          </a:p>
          <a:p>
            <a:pPr defTabSz="984978">
              <a:defRPr/>
            </a:pPr>
            <a:endParaRPr lang="en-US" sz="1200" kern="1200" dirty="0">
              <a:solidFill>
                <a:schemeClr val="tx1"/>
              </a:solidFill>
              <a:effectLst/>
              <a:latin typeface="+mn-lt"/>
              <a:ea typeface="+mn-ea"/>
              <a:cs typeface="+mn-cs"/>
            </a:endParaRPr>
          </a:p>
          <a:p>
            <a:pPr defTabSz="984978">
              <a:defRPr/>
            </a:pPr>
            <a:r>
              <a:rPr lang="en-US" sz="1300" dirty="0"/>
              <a:t>Billboards were up:</a:t>
            </a:r>
          </a:p>
          <a:p>
            <a:r>
              <a:rPr lang="en-US" sz="1300" dirty="0"/>
              <a:t> </a:t>
            </a:r>
          </a:p>
          <a:p>
            <a:pPr lvl="1"/>
            <a:r>
              <a:rPr lang="en-US" sz="1300" dirty="0"/>
              <a:t>May 3 to July 3, 2011</a:t>
            </a:r>
          </a:p>
          <a:p>
            <a:pPr lvl="1"/>
            <a:r>
              <a:rPr lang="en-US" sz="1300" dirty="0"/>
              <a:t>November 21, 2011 to January 15, 2012</a:t>
            </a:r>
          </a:p>
          <a:p>
            <a:pPr lvl="1"/>
            <a:r>
              <a:rPr lang="en-US" sz="1300" dirty="0"/>
              <a:t>June 1 to December 31, 2012</a:t>
            </a:r>
          </a:p>
          <a:p>
            <a:pPr lvl="0"/>
            <a:endParaRPr lang="en-US" sz="1300" dirty="0"/>
          </a:p>
        </p:txBody>
      </p:sp>
      <p:sp>
        <p:nvSpPr>
          <p:cNvPr id="4" name="Slide Number Placeholder 3"/>
          <p:cNvSpPr>
            <a:spLocks noGrp="1"/>
          </p:cNvSpPr>
          <p:nvPr>
            <p:ph type="sldNum" sz="quarter" idx="5"/>
          </p:nvPr>
        </p:nvSpPr>
        <p:spPr/>
        <p:txBody>
          <a:bodyPr/>
          <a:lstStyle/>
          <a:p>
            <a:fld id="{7E4320BF-D0F4-9346-92A1-F160B1BA4A5F}" type="slidenum">
              <a:rPr lang="en-US" smtClean="0"/>
              <a:t>53</a:t>
            </a:fld>
            <a:endParaRPr lang="en-US"/>
          </a:p>
        </p:txBody>
      </p:sp>
    </p:spTree>
    <p:extLst>
      <p:ext uri="{BB962C8B-B14F-4D97-AF65-F5344CB8AC3E}">
        <p14:creationId xmlns:p14="http://schemas.microsoft.com/office/powerpoint/2010/main" val="23730297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At the same time, the Kansas City Police Department also saw an increase in the number of reports for forcible rape and sodomy while the billboards were up, in a period of time during which law enforcement agencies across the country generally saw these reports decline.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That figure also declined after the billboards were removed.</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Thanks to Captain Mark Folsom and Captain David </a:t>
            </a:r>
            <a:r>
              <a:rPr lang="en-US" sz="1200" kern="1200" dirty="0" err="1">
                <a:solidFill>
                  <a:schemeClr val="tx1"/>
                </a:solidFill>
                <a:effectLst/>
                <a:latin typeface="+mn-lt"/>
                <a:ea typeface="+mn-ea"/>
                <a:cs typeface="+mn-cs"/>
              </a:rPr>
              <a:t>Lindaman</a:t>
            </a:r>
            <a:r>
              <a:rPr lang="en-US" sz="1200" kern="1200" dirty="0">
                <a:solidFill>
                  <a:schemeClr val="tx1"/>
                </a:solidFill>
                <a:effectLst/>
                <a:latin typeface="+mn-lt"/>
                <a:ea typeface="+mn-ea"/>
                <a:cs typeface="+mn-cs"/>
              </a:rPr>
              <a:t> of the Kansas City Police Department for providing this data. </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national statistics, please see data from the same period of time published by the FBI through the Uniform Crime Reports (UCR) Program at http://www.fbi.gov/about-us/cjis/ucr/crime-in-the-u.s/2011/crime-in-the-u.s.-2011/tables/table_12_crime_trends_by_population_group_2010-2011.xls.</a:t>
            </a:r>
          </a:p>
        </p:txBody>
      </p:sp>
      <p:sp>
        <p:nvSpPr>
          <p:cNvPr id="4" name="Slide Number Placeholder 3"/>
          <p:cNvSpPr>
            <a:spLocks noGrp="1"/>
          </p:cNvSpPr>
          <p:nvPr>
            <p:ph type="sldNum" sz="quarter" idx="5"/>
          </p:nvPr>
        </p:nvSpPr>
        <p:spPr/>
        <p:txBody>
          <a:bodyPr/>
          <a:lstStyle/>
          <a:p>
            <a:fld id="{7E4320BF-D0F4-9346-92A1-F160B1BA4A5F}" type="slidenum">
              <a:rPr lang="en-US" smtClean="0"/>
              <a:t>54</a:t>
            </a:fld>
            <a:endParaRPr lang="en-US"/>
          </a:p>
        </p:txBody>
      </p:sp>
    </p:spTree>
    <p:extLst>
      <p:ext uri="{BB962C8B-B14F-4D97-AF65-F5344CB8AC3E}">
        <p14:creationId xmlns:p14="http://schemas.microsoft.com/office/powerpoint/2010/main" val="168849298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fact, the increase was so significant that Kansas City professionals held an Emergency Summit in July 2011 to address the “unprecedented increase in the demand for services.”</a:t>
            </a:r>
          </a:p>
          <a:p>
            <a:endParaRPr lang="en-US" sz="1200" kern="1200" dirty="0">
              <a:solidFill>
                <a:schemeClr val="tx1"/>
              </a:solidFill>
              <a:effectLst/>
              <a:latin typeface="+mn-lt"/>
              <a:ea typeface="+mn-ea"/>
              <a:cs typeface="+mn-cs"/>
            </a:endParaRPr>
          </a:p>
          <a:p>
            <a:r>
              <a:rPr lang="en-US" sz="1200" dirty="0"/>
              <a:t>Source: Sexual Assault Emergency Summit hosted by MOCSA (November 17, 2011). By Dr. Ronda Jensen and Arden Day, University of Missouri Kansas City Institute for Human Development. Also personal communication with Melanie Austin, Program Services Coordinator for MOCSA (December 2012).</a:t>
            </a:r>
          </a:p>
          <a:p>
            <a:endParaRPr lang="en-US" dirty="0"/>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55</a:t>
            </a:fld>
            <a:endParaRPr lang="en-US"/>
          </a:p>
        </p:txBody>
      </p:sp>
    </p:spTree>
    <p:extLst>
      <p:ext uri="{BB962C8B-B14F-4D97-AF65-F5344CB8AC3E}">
        <p14:creationId xmlns:p14="http://schemas.microsoft.com/office/powerpoint/2010/main" val="333532309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Kansas City stakeholder interviewed for the Emergency Summit said of the increased demand for services:</a:t>
            </a:r>
          </a:p>
          <a:p>
            <a:endParaRPr lang="en-US" dirty="0"/>
          </a:p>
          <a:p>
            <a:r>
              <a:rPr lang="en-US" dirty="0"/>
              <a:t>	“We weren’t ready for this, we didn’t see it coming.”</a:t>
            </a:r>
          </a:p>
          <a:p>
            <a:endParaRPr lang="en-US" dirty="0"/>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56</a:t>
            </a:fld>
            <a:endParaRPr lang="en-US"/>
          </a:p>
        </p:txBody>
      </p:sp>
    </p:spTree>
    <p:extLst>
      <p:ext uri="{BB962C8B-B14F-4D97-AF65-F5344CB8AC3E}">
        <p14:creationId xmlns:p14="http://schemas.microsoft.com/office/powerpoint/2010/main" val="32949859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Since that time, two other communities have seen an increase in rape reporting after launching a Start by Believing campaign: Arizona State University and San Luis Obispo, California.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57</a:t>
            </a:fld>
            <a:endParaRPr lang="en-US"/>
          </a:p>
        </p:txBody>
      </p:sp>
    </p:spTree>
    <p:extLst>
      <p:ext uri="{BB962C8B-B14F-4D97-AF65-F5344CB8AC3E}">
        <p14:creationId xmlns:p14="http://schemas.microsoft.com/office/powerpoint/2010/main" val="42847870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San Luis Obispo, a non-scientific email survey of community residents and professionals found that almost two-thirds had seen the campaign message or logo, most commonly on social media channels. </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Most respondents seemed to understand the message and the purpose of the campaign, recognized why it was being promoted, and supported the effort. </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65887"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Significantly, almost two-thirds had discussed the campaign with someone else. This was seen as a key achievement, given the reluctance many people feel to discuss the topic of sexual assault.</a:t>
            </a:r>
          </a:p>
          <a:p>
            <a:pPr marL="0" marR="0" lvl="0" indent="0" algn="l" defTabSz="465887"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defTabSz="465887">
              <a:defRPr/>
            </a:pPr>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58</a:t>
            </a:fld>
            <a:endParaRPr lang="en-US"/>
          </a:p>
        </p:txBody>
      </p:sp>
    </p:spTree>
    <p:extLst>
      <p:ext uri="{BB962C8B-B14F-4D97-AF65-F5344CB8AC3E}">
        <p14:creationId xmlns:p14="http://schemas.microsoft.com/office/powerpoint/2010/main" val="31688619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one anonymous survey respondent explained:</a:t>
            </a:r>
          </a:p>
          <a:p>
            <a:endParaRPr lang="en-US" dirty="0"/>
          </a:p>
          <a:p>
            <a:pPr marL="457200" marR="0" lvl="1" indent="0" algn="l" defTabSz="457200" rtl="0" eaLnBrk="1" fontAlgn="auto" latinLnBrk="0" hangingPunct="1">
              <a:lnSpc>
                <a:spcPct val="100000"/>
              </a:lnSpc>
              <a:spcBef>
                <a:spcPts val="0"/>
              </a:spcBef>
              <a:spcAft>
                <a:spcPts val="0"/>
              </a:spcAft>
              <a:buClrTx/>
              <a:buSzTx/>
              <a:buFontTx/>
              <a:buNone/>
              <a:tabLst/>
              <a:defRPr/>
            </a:pPr>
            <a:r>
              <a:rPr lang="en-US" i="0" dirty="0"/>
              <a:t>“I was highly shocked when I first saw the billboard, but I know that it is something that should be discussed with everyone in the community. As someone who has been sexually assaulted, it is important for me that other people hear me and support me, and hopefully someone can come to me when they need help and support.”</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59</a:t>
            </a:fld>
            <a:endParaRPr lang="en-US"/>
          </a:p>
        </p:txBody>
      </p:sp>
    </p:spTree>
    <p:extLst>
      <p:ext uri="{BB962C8B-B14F-4D97-AF65-F5344CB8AC3E}">
        <p14:creationId xmlns:p14="http://schemas.microsoft.com/office/powerpoint/2010/main" val="36482586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Start by Believing website offers Action Kits to guide communities preparing to launch a campaign, including Action Kits that are specific to professional disciplines: law enforcement, prosecution, health care, victim advocacy, campus, military, policy, and personal.</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EVAWI also offers technical assistance to help brainstorm ideas and share examples from other communities.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61</a:t>
            </a:fld>
            <a:endParaRPr lang="en-US"/>
          </a:p>
        </p:txBody>
      </p:sp>
    </p:spTree>
    <p:extLst>
      <p:ext uri="{BB962C8B-B14F-4D97-AF65-F5344CB8AC3E}">
        <p14:creationId xmlns:p14="http://schemas.microsoft.com/office/powerpoint/2010/main" val="40239288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Yet Start by Believing is more than a few words. It is not simply a pledge that an individual might take, or a public awareness campaign that an agency or community might adopt. It is not a specific phrase that needs to be said to victims.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Rather, Start by Believing is a philosophy that should guide our responses to sexual assault. It “flips the script” on the message victims have historically received from professionals and support people, which is: “How do I know you’re not lying?”</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Therefore, as we reach out to the public to encourage sexual assault victims to report to law enforcement and access community services, we must ensure that we are taking steps to prepare for them. We must make reforms to our agencies to provide survivors with a competent and compassionate response.</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62</a:t>
            </a:fld>
            <a:endParaRPr lang="en-US"/>
          </a:p>
        </p:txBody>
      </p:sp>
    </p:spTree>
    <p:extLst>
      <p:ext uri="{BB962C8B-B14F-4D97-AF65-F5344CB8AC3E}">
        <p14:creationId xmlns:p14="http://schemas.microsoft.com/office/powerpoint/2010/main" val="391711381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Reforms may be needed in every aspect of our criminal justice and community response system.</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To truly implement a Start by Believing approach, this should have profound implications for every aspect of a community’s response to sexual assault. The philosophy should carry over into policies, daily practices, and multidisciplinary protocols of all the agencies that serve the needs of victims.</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63</a:t>
            </a:fld>
            <a:endParaRPr lang="en-US"/>
          </a:p>
        </p:txBody>
      </p:sp>
    </p:spTree>
    <p:extLst>
      <p:ext uri="{BB962C8B-B14F-4D97-AF65-F5344CB8AC3E}">
        <p14:creationId xmlns:p14="http://schemas.microsoft.com/office/powerpoint/2010/main" val="360888453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Then if you are involved in a campaign in your community, we want to hear about it! Please use EVAWI’s online form to share details, photos and success tips — and we’ll drop a pin on our Start by Believing map on the website. We even have a Corporate Campaign for companies that want to take the pledge.</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64</a:t>
            </a:fld>
            <a:endParaRPr lang="en-US"/>
          </a:p>
        </p:txBody>
      </p:sp>
    </p:spTree>
    <p:extLst>
      <p:ext uri="{BB962C8B-B14F-4D97-AF65-F5344CB8AC3E}">
        <p14:creationId xmlns:p14="http://schemas.microsoft.com/office/powerpoint/2010/main" val="40576687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a:solidFill>
                  <a:schemeClr val="tx1"/>
                </a:solidFill>
                <a:effectLst/>
                <a:latin typeface="+mn-lt"/>
                <a:ea typeface="+mn-ea"/>
                <a:cs typeface="+mn-cs"/>
              </a:rPr>
              <a:t>Finally, after you Start by Believing, what’s next? Seek Then Speak provides victims and their support people with the tools they need to gather information, explore options, and take action. Victims can even begin the process of reporting directly to law enforcement and requesting supportive services, using an agency portal called Victim Link. In other words, Seek Then Speak and Victim Link help to close gaps in service delivery and promote justice and healing. </a:t>
            </a: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For more information, visit www.SeekThenSpeak.org.</a:t>
            </a:r>
          </a:p>
          <a:p>
            <a:endParaRPr lang="en-US" sz="1200" b="0" i="0" u="none" strike="noStrike" kern="1200">
              <a:solidFill>
                <a:schemeClr val="tx1"/>
              </a:solidFill>
              <a:effectLst/>
              <a:latin typeface="+mn-lt"/>
              <a:ea typeface="+mn-ea"/>
              <a:cs typeface="+mn-cs"/>
              <a:hlinkClick r:id="rId3"/>
            </a:endParaRPr>
          </a:p>
        </p:txBody>
      </p:sp>
      <p:sp>
        <p:nvSpPr>
          <p:cNvPr id="4" name="Slide Number Placeholder 3"/>
          <p:cNvSpPr>
            <a:spLocks noGrp="1"/>
          </p:cNvSpPr>
          <p:nvPr>
            <p:ph type="sldNum" sz="quarter" idx="5"/>
          </p:nvPr>
        </p:nvSpPr>
        <p:spPr/>
        <p:txBody>
          <a:bodyPr/>
          <a:lstStyle/>
          <a:p>
            <a:fld id="{7E4320BF-D0F4-9346-92A1-F160B1BA4A5F}" type="slidenum">
              <a:rPr lang="en-US" smtClean="0"/>
              <a:t>65</a:t>
            </a:fld>
            <a:endParaRPr lang="en-US"/>
          </a:p>
        </p:txBody>
      </p:sp>
    </p:spTree>
    <p:extLst>
      <p:ext uri="{BB962C8B-B14F-4D97-AF65-F5344CB8AC3E}">
        <p14:creationId xmlns:p14="http://schemas.microsoft.com/office/powerpoint/2010/main" val="37204167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quote from one law enforcement investigator about the personal and professional impact of the campaign:</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If </a:t>
            </a:r>
            <a:r>
              <a:rPr lang="en-US" sz="1200" kern="1200" dirty="0">
                <a:solidFill>
                  <a:schemeClr val="tx1"/>
                </a:solidFill>
                <a:effectLst/>
                <a:latin typeface="+mn-lt"/>
                <a:ea typeface="+mn-ea"/>
                <a:cs typeface="+mn-cs"/>
              </a:rPr>
              <a:t>research confirms what the preliminary data suggest – that the Start by Believing campaign can have a positive impact on sexual assault victims – this has the potential to improve societal</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responses on a national, and indeed international level. </a:t>
            </a:r>
          </a:p>
          <a:p>
            <a:endParaRPr lang="en-US" dirty="0"/>
          </a:p>
        </p:txBody>
      </p:sp>
      <p:sp>
        <p:nvSpPr>
          <p:cNvPr id="4" name="Slide Number Placeholder 3"/>
          <p:cNvSpPr>
            <a:spLocks noGrp="1"/>
          </p:cNvSpPr>
          <p:nvPr>
            <p:ph type="sldNum" sz="quarter" idx="5"/>
          </p:nvPr>
        </p:nvSpPr>
        <p:spPr/>
        <p:txBody>
          <a:bodyPr/>
          <a:lstStyle/>
          <a:p>
            <a:fld id="{7E4320BF-D0F4-9346-92A1-F160B1BA4A5F}" type="slidenum">
              <a:rPr lang="en-US" smtClean="0"/>
              <a:t>66</a:t>
            </a:fld>
            <a:endParaRPr lang="en-US"/>
          </a:p>
        </p:txBody>
      </p:sp>
    </p:spTree>
    <p:extLst>
      <p:ext uri="{BB962C8B-B14F-4D97-AF65-F5344CB8AC3E}">
        <p14:creationId xmlns:p14="http://schemas.microsoft.com/office/powerpoint/2010/main" val="2455541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57200" y="6476999"/>
            <a:ext cx="2133600" cy="274320"/>
          </a:xfrm>
          <a:prstGeom prst="rect">
            <a:avLst/>
          </a:prstGeom>
        </p:spPr>
        <p:txBody>
          <a:bodyPr/>
          <a:lstStyle/>
          <a:p>
            <a:endParaRPr lang="en-US"/>
          </a:p>
        </p:txBody>
      </p:sp>
      <p:sp>
        <p:nvSpPr>
          <p:cNvPr id="8" name="Footer Placeholder 7"/>
          <p:cNvSpPr>
            <a:spLocks noGrp="1"/>
          </p:cNvSpPr>
          <p:nvPr>
            <p:ph type="ftr" sz="quarter" idx="11"/>
          </p:nvPr>
        </p:nvSpPr>
        <p:spPr/>
        <p:txBody>
          <a:bodyPr/>
          <a:lstStyle/>
          <a:p>
            <a:r>
              <a:rPr lang="en-US"/>
              <a:t>END VIOLENCE AGAINST WOMEN INTERNATIONAL — A PROFESSIONAL TRAINING ORGANIZATION</a:t>
            </a:r>
          </a:p>
        </p:txBody>
      </p:sp>
      <p:sp>
        <p:nvSpPr>
          <p:cNvPr id="9" name="Slide Number Placeholder 8"/>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a:xfrm>
            <a:off x="457200" y="6476999"/>
            <a:ext cx="2133600" cy="274320"/>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sp>
        <p:nvSpPr>
          <p:cNvPr id="5" name="Slide Number Placeholder 4"/>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476999"/>
            <a:ext cx="2133600" cy="274320"/>
          </a:xfrm>
          <a:prstGeom prst="rect">
            <a:avLst/>
          </a:prstGeom>
        </p:spPr>
        <p:txBody>
          <a:bodyPr/>
          <a:lstStyle/>
          <a:p>
            <a:endParaRPr lang="en-US"/>
          </a:p>
        </p:txBody>
      </p:sp>
      <p:sp>
        <p:nvSpPr>
          <p:cNvPr id="3" name="Footer Placeholder 2"/>
          <p:cNvSpPr>
            <a:spLocks noGrp="1"/>
          </p:cNvSpPr>
          <p:nvPr>
            <p:ph type="ftr" sz="quarter" idx="11"/>
          </p:nvPr>
        </p:nvSpPr>
        <p:spPr/>
        <p:txBody>
          <a:bodyPr/>
          <a:lstStyle/>
          <a:p>
            <a:r>
              <a:rPr lang="en-US"/>
              <a:t>END VIOLENCE AGAINST WOMEN INTERNATIONAL — A PROFESSIONAL TRAINING ORGANIZATION</a:t>
            </a:r>
          </a:p>
        </p:txBody>
      </p:sp>
      <p:sp>
        <p:nvSpPr>
          <p:cNvPr id="4" name="Slide Number Placeholder 3"/>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Drag picture to placeholder or click icon to add</a:t>
            </a:r>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a:prstGeom prst="rect">
            <a:avLst/>
          </a:prstGeom>
        </p:spPr>
        <p:txBody>
          <a:bodyPr/>
          <a:lstStyle/>
          <a:p>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339328" y="1170432"/>
            <a:ext cx="733864" cy="201168"/>
          </a:xfrm>
          <a:prstGeom prst="rect">
            <a:avLst/>
          </a:prstGeom>
        </p:spPr>
        <p:txBody>
          <a:bodyPr/>
          <a:lstStyle/>
          <a:p>
            <a:fld id="{5FD889E0-CAB2-4699-909D-B9A88D47ACB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endParaRPr lang="en-US"/>
          </a:p>
        </p:txBody>
      </p:sp>
      <p:sp>
        <p:nvSpPr>
          <p:cNvPr id="20" name="Footer Placeholder 19"/>
          <p:cNvSpPr>
            <a:spLocks noGrp="1"/>
          </p:cNvSpPr>
          <p:nvPr>
            <p:ph type="ftr" sz="quarter" idx="11"/>
          </p:nvPr>
        </p:nvSpPr>
        <p:spPr/>
        <p:txBody>
          <a:bodyPr/>
          <a:lstStyle/>
          <a:p>
            <a:r>
              <a:rPr lang="en-US"/>
              <a:t>END VIOLENCE AGAINST WOMEN INTERNATIONAL — A PROFESSIONAL TRAINING ORGANIZATION</a:t>
            </a:r>
          </a:p>
        </p:txBody>
      </p:sp>
      <p:sp>
        <p:nvSpPr>
          <p:cNvPr id="10" name="Slide Number Placeholder 9"/>
          <p:cNvSpPr>
            <a:spLocks noGrp="1"/>
          </p:cNvSpPr>
          <p:nvPr>
            <p:ph type="sldNum" sz="quarter" idx="12"/>
          </p:nvPr>
        </p:nvSpPr>
        <p:spPr/>
        <p:txBody>
          <a:bodyPr/>
          <a:lstStyle/>
          <a:p>
            <a:fld id="{C7D704C9-F3E6-4D19-89BD-6929DADBA20D}"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2772395797"/>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p:txBody>
          <a:bodyPr/>
          <a:lstStyle/>
          <a:p>
            <a:fld id="{C7D704C9-F3E6-4D19-89BD-6929DADBA20D}"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554776986"/>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26711551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187620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57200" y="6476999"/>
            <a:ext cx="2133600" cy="274320"/>
          </a:xfrm>
          <a:prstGeom prst="rect">
            <a:avLst/>
          </a:prstGeom>
        </p:spPr>
        <p:txBody>
          <a:bodyPr/>
          <a:lstStyle/>
          <a:p>
            <a:endParaRPr lang="en-US"/>
          </a:p>
        </p:txBody>
      </p:sp>
      <p:sp>
        <p:nvSpPr>
          <p:cNvPr id="8" name="Footer Placeholder 7"/>
          <p:cNvSpPr>
            <a:spLocks noGrp="1"/>
          </p:cNvSpPr>
          <p:nvPr>
            <p:ph type="ftr" sz="quarter" idx="11"/>
          </p:nvPr>
        </p:nvSpPr>
        <p:spPr/>
        <p:txBody>
          <a:bodyPr/>
          <a:lstStyle/>
          <a:p>
            <a:r>
              <a:rPr lang="en-US"/>
              <a:t>END VIOLENCE AGAINST WOMEN INTERNATIONAL — A PROFESSIONAL TRAINING ORGANIZATION</a:t>
            </a:r>
          </a:p>
        </p:txBody>
      </p:sp>
      <p:sp>
        <p:nvSpPr>
          <p:cNvPr id="9" name="Slide Number Placeholder 8"/>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34471661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a:xfrm>
            <a:off x="457200" y="6476999"/>
            <a:ext cx="2133600" cy="274320"/>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sp>
        <p:nvSpPr>
          <p:cNvPr id="5" name="Slide Number Placeholder 4"/>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17736575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476999"/>
            <a:ext cx="2133600" cy="274320"/>
          </a:xfrm>
          <a:prstGeom prst="rect">
            <a:avLst/>
          </a:prstGeom>
        </p:spPr>
        <p:txBody>
          <a:bodyPr/>
          <a:lstStyle/>
          <a:p>
            <a:endParaRPr lang="en-US"/>
          </a:p>
        </p:txBody>
      </p:sp>
      <p:sp>
        <p:nvSpPr>
          <p:cNvPr id="3" name="Footer Placeholder 2"/>
          <p:cNvSpPr>
            <a:spLocks noGrp="1"/>
          </p:cNvSpPr>
          <p:nvPr>
            <p:ph type="ftr" sz="quarter" idx="11"/>
          </p:nvPr>
        </p:nvSpPr>
        <p:spPr/>
        <p:txBody>
          <a:bodyPr/>
          <a:lstStyle/>
          <a:p>
            <a:r>
              <a:rPr lang="en-US"/>
              <a:t>END VIOLENCE AGAINST WOMEN INTERNATIONAL — A PROFESSIONAL TRAINING ORGANIZATION</a:t>
            </a:r>
          </a:p>
        </p:txBody>
      </p:sp>
      <p:sp>
        <p:nvSpPr>
          <p:cNvPr id="4" name="Slide Number Placeholder 3"/>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1266610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extLst>
      <p:ext uri="{BB962C8B-B14F-4D97-AF65-F5344CB8AC3E}">
        <p14:creationId xmlns:p14="http://schemas.microsoft.com/office/powerpoint/2010/main" val="9658215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Drag picture to placeholder or click icon to add</a:t>
            </a:r>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a:prstGeom prst="rect">
            <a:avLst/>
          </a:prstGeom>
        </p:spPr>
        <p:txBody>
          <a:bodyPr/>
          <a:lstStyle/>
          <a:p>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339328" y="1170432"/>
            <a:ext cx="733864" cy="201168"/>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3704211140"/>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t>‹#›</a:t>
            </a:fld>
            <a:endParaRPr lang="en-US"/>
          </a:p>
        </p:txBody>
      </p:sp>
    </p:spTree>
    <p:extLst>
      <p:ext uri="{BB962C8B-B14F-4D97-AF65-F5344CB8AC3E}">
        <p14:creationId xmlns:p14="http://schemas.microsoft.com/office/powerpoint/2010/main" val="15910173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211127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0643289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8" name="Footer Placeholder 7"/>
          <p:cNvSpPr>
            <a:spLocks noGrp="1"/>
          </p:cNvSpPr>
          <p:nvPr>
            <p:ph type="ftr" sz="quarter" idx="11"/>
          </p:nvPr>
        </p:nvSpPr>
        <p:spPr/>
        <p:txBody>
          <a:bodyPr/>
          <a:lstStyle/>
          <a:p>
            <a:r>
              <a:rPr lang="en-US"/>
              <a:t>END VIOLENCE AGAINST WOMEN INTERNATIONAL — A PROFESSIONAL TRAINING ORGANIZATION</a:t>
            </a:r>
          </a:p>
        </p:txBody>
      </p:sp>
      <p:sp>
        <p:nvSpPr>
          <p:cNvPr id="9" name="Slide Number Placeholder 8"/>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018718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sp>
        <p:nvSpPr>
          <p:cNvPr id="5" name="Slide Number Placeholder 4"/>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3577549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3" name="Footer Placeholder 2"/>
          <p:cNvSpPr>
            <a:spLocks noGrp="1"/>
          </p:cNvSpPr>
          <p:nvPr>
            <p:ph type="ftr" sz="quarter" idx="11"/>
          </p:nvPr>
        </p:nvSpPr>
        <p:spPr/>
        <p:txBody>
          <a:bodyPr/>
          <a:lstStyle/>
          <a:p>
            <a:r>
              <a:rPr lang="en-US"/>
              <a:t>END VIOLENCE AGAINST WOMEN INTERNATIONAL — A PROFESSIONAL TRAINING ORGANIZATION</a:t>
            </a:r>
          </a:p>
        </p:txBody>
      </p:sp>
      <p:sp>
        <p:nvSpPr>
          <p:cNvPr id="4" name="Slide Number Placeholder 3"/>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403951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282505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Drag picture to placeholder or click icon to add</a:t>
            </a:r>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a:prstGeom prst="rect">
            <a:avLst/>
          </a:prstGeom>
        </p:spPr>
        <p:txBody>
          <a:bodyPr/>
          <a:lstStyle/>
          <a:p>
            <a:endParaRPr lang="en-US">
              <a:solidFill>
                <a:prstClr val="black"/>
              </a:solidFill>
            </a:endParaRPr>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r>
              <a:rPr lang="en-US">
                <a:solidFill>
                  <a:prstClr val="white">
                    <a:shade val="50000"/>
                  </a:prstClr>
                </a:solidFill>
              </a:rPr>
              <a:t>END VIOLENCE AGAINST WOMEN INTERNATIONAL — A PROFESSIONAL TRAINING ORGANIZATION</a:t>
            </a:r>
          </a:p>
        </p:txBody>
      </p:sp>
      <p:sp>
        <p:nvSpPr>
          <p:cNvPr id="7" name="Slide Number Placeholder 6"/>
          <p:cNvSpPr>
            <a:spLocks noGrp="1"/>
          </p:cNvSpPr>
          <p:nvPr>
            <p:ph type="sldNum" sz="quarter" idx="12"/>
          </p:nvPr>
        </p:nvSpPr>
        <p:spPr>
          <a:xfrm>
            <a:off x="8339328" y="1170432"/>
            <a:ext cx="733864" cy="201168"/>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77300470"/>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5FD889E0-CAB2-4699-909D-B9A88D47ACBE}"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123812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264B"/>
        </a:solidFill>
        <a:effectLst/>
      </p:bgPr>
    </p:bg>
    <p:spTree>
      <p:nvGrpSpPr>
        <p:cNvPr id="1" name=""/>
        <p:cNvGrpSpPr/>
        <p:nvPr/>
      </p:nvGrpSpPr>
      <p:grpSpPr>
        <a:xfrm>
          <a:off x="0" y="0"/>
          <a:ext cx="0" cy="0"/>
          <a:chOff x="0" y="0"/>
          <a:chExt cx="0" cy="0"/>
        </a:xfrm>
      </p:grpSpPr>
      <p:sp useBgFill="1">
        <p:nvSpPr>
          <p:cNvPr id="7" name="Rectangle 6"/>
          <p:cNvSpPr/>
          <p:nvPr/>
        </p:nvSpPr>
        <p:spPr bwMode="ltGray">
          <a:xfrm>
            <a:off x="0" y="0"/>
            <a:ext cx="9143999" cy="1250853"/>
          </a:xfrm>
          <a:prstGeom prst="rect">
            <a:avLst/>
          </a:prstGeom>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098453"/>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5" name="Footer Placeholder 4"/>
          <p:cNvSpPr>
            <a:spLocks noGrp="1"/>
          </p:cNvSpPr>
          <p:nvPr>
            <p:ph type="ftr" sz="quarter" idx="3"/>
          </p:nvPr>
        </p:nvSpPr>
        <p:spPr>
          <a:xfrm>
            <a:off x="457200" y="6476999"/>
            <a:ext cx="8298859" cy="274320"/>
          </a:xfrm>
          <a:prstGeom prst="rect">
            <a:avLst/>
          </a:prstGeom>
        </p:spPr>
        <p:txBody>
          <a:bodyPr vert="horz" lIns="45720" rIns="45720" bIns="0" rtlCol="0" anchor="b"/>
          <a:lstStyle>
            <a:lvl1pPr algn="ctr" eaLnBrk="1" latinLnBrk="0" hangingPunct="1">
              <a:defRPr kumimoji="0" sz="1200" b="1" i="1" spc="0">
                <a:solidFill>
                  <a:srgbClr val="FFFFFF"/>
                </a:solidFill>
                <a:latin typeface="Arial"/>
              </a:defRPr>
            </a:lvl1pPr>
            <a:extLst/>
          </a:lstStyle>
          <a:p>
            <a:r>
              <a:rPr lang="en-US"/>
              <a:t>END VIOLENCE AGAINST WOMEN INTERNATIONAL — A PROFESSIONAL TRAINING ORGANIZATION</a:t>
            </a:r>
          </a:p>
        </p:txBody>
      </p:sp>
      <p:cxnSp>
        <p:nvCxnSpPr>
          <p:cNvPr id="17" name="Straight Connector 16"/>
          <p:cNvCxnSpPr/>
          <p:nvPr userDrawn="1"/>
        </p:nvCxnSpPr>
        <p:spPr>
          <a:xfrm>
            <a:off x="0" y="6476999"/>
            <a:ext cx="9144000" cy="0"/>
          </a:xfrm>
          <a:prstGeom prst="line">
            <a:avLst/>
          </a:prstGeom>
          <a:ln w="3175" cmpd="sng">
            <a:solidFill>
              <a:srgbClr val="FFFFFF"/>
            </a:solidFill>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userDrawn="1"/>
        </p:nvCxnSpPr>
        <p:spPr>
          <a:xfrm>
            <a:off x="0" y="1250853"/>
            <a:ext cx="9143999" cy="0"/>
          </a:xfrm>
          <a:prstGeom prst="line">
            <a:avLst/>
          </a:prstGeom>
          <a:ln w="3175" cmpd="sng">
            <a:solidFill>
              <a:schemeClr val="bg1"/>
            </a:solidFill>
          </a:ln>
        </p:spPr>
        <p:style>
          <a:lnRef idx="2">
            <a:schemeClr val="accent1"/>
          </a:lnRef>
          <a:fillRef idx="0">
            <a:schemeClr val="accent1"/>
          </a:fillRef>
          <a:effectRef idx="1">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92"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Lst>
  <p:hf sldNum="0" hdr="0" dt="0"/>
  <p:txStyles>
    <p:titleStyle>
      <a:lvl1pPr algn="ctr" rtl="0" eaLnBrk="1" latinLnBrk="0" hangingPunct="1">
        <a:spcBef>
          <a:spcPct val="0"/>
        </a:spcBef>
        <a:buNone/>
        <a:defRPr kumimoji="0" sz="4500" b="1" kern="1200">
          <a:solidFill>
            <a:srgbClr val="FFFFFF"/>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18264B"/>
        </a:solidFill>
        <a:effectLst/>
      </p:bgPr>
    </p:bg>
    <p:spTree>
      <p:nvGrpSpPr>
        <p:cNvPr id="1" name=""/>
        <p:cNvGrpSpPr/>
        <p:nvPr/>
      </p:nvGrpSpPr>
      <p:grpSpPr>
        <a:xfrm>
          <a:off x="0" y="0"/>
          <a:ext cx="0" cy="0"/>
          <a:chOff x="0" y="0"/>
          <a:chExt cx="0" cy="0"/>
        </a:xfrm>
      </p:grpSpPr>
      <p:sp useBgFill="1">
        <p:nvSpPr>
          <p:cNvPr id="7" name="Rectangle 6"/>
          <p:cNvSpPr/>
          <p:nvPr/>
        </p:nvSpPr>
        <p:spPr bwMode="ltGray">
          <a:xfrm>
            <a:off x="0" y="0"/>
            <a:ext cx="9143999" cy="1250853"/>
          </a:xfrm>
          <a:prstGeom prst="rect">
            <a:avLst/>
          </a:prstGeom>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098453"/>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5" name="Footer Placeholder 4"/>
          <p:cNvSpPr>
            <a:spLocks noGrp="1"/>
          </p:cNvSpPr>
          <p:nvPr>
            <p:ph type="ftr" sz="quarter" idx="3"/>
          </p:nvPr>
        </p:nvSpPr>
        <p:spPr>
          <a:xfrm>
            <a:off x="457200" y="6476999"/>
            <a:ext cx="8298859" cy="274320"/>
          </a:xfrm>
          <a:prstGeom prst="rect">
            <a:avLst/>
          </a:prstGeom>
        </p:spPr>
        <p:txBody>
          <a:bodyPr vert="horz" lIns="45720" rIns="45720" bIns="0" rtlCol="0" anchor="b"/>
          <a:lstStyle>
            <a:lvl1pPr algn="ctr" eaLnBrk="1" latinLnBrk="0" hangingPunct="1">
              <a:defRPr kumimoji="0" sz="1200" b="1" i="1" spc="0">
                <a:solidFill>
                  <a:srgbClr val="FFFFFF"/>
                </a:solidFill>
                <a:latin typeface="Arial"/>
              </a:defRPr>
            </a:lvl1pPr>
            <a:extLst/>
          </a:lstStyle>
          <a:p>
            <a:r>
              <a:rPr lang="en-US"/>
              <a:t>END VIOLENCE AGAINST WOMEN INTERNATIONAL — A PROFESSIONAL TRAINING ORGANIZATION</a:t>
            </a:r>
          </a:p>
        </p:txBody>
      </p:sp>
      <p:cxnSp>
        <p:nvCxnSpPr>
          <p:cNvPr id="17" name="Straight Connector 16"/>
          <p:cNvCxnSpPr/>
          <p:nvPr userDrawn="1"/>
        </p:nvCxnSpPr>
        <p:spPr>
          <a:xfrm>
            <a:off x="0" y="6476999"/>
            <a:ext cx="9144000" cy="0"/>
          </a:xfrm>
          <a:prstGeom prst="line">
            <a:avLst/>
          </a:prstGeom>
          <a:ln w="3175" cmpd="sng">
            <a:solidFill>
              <a:srgbClr val="FFFFFF"/>
            </a:solidFill>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userDrawn="1"/>
        </p:nvCxnSpPr>
        <p:spPr>
          <a:xfrm>
            <a:off x="0" y="1250853"/>
            <a:ext cx="9143999" cy="0"/>
          </a:xfrm>
          <a:prstGeom prst="line">
            <a:avLst/>
          </a:prstGeom>
          <a:ln w="3175" cmpd="sng">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37508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Lst>
  <p:hf sldNum="0" hdr="0" dt="0"/>
  <p:txStyles>
    <p:titleStyle>
      <a:lvl1pPr algn="ctr" rtl="0" eaLnBrk="1" latinLnBrk="0" hangingPunct="1">
        <a:spcBef>
          <a:spcPct val="0"/>
        </a:spcBef>
        <a:buNone/>
        <a:defRPr kumimoji="0" sz="4500" b="1" kern="1200">
          <a:solidFill>
            <a:srgbClr val="FFFFFF"/>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18264B"/>
        </a:solidFill>
        <a:effectLst/>
      </p:bgPr>
    </p:bg>
    <p:spTree>
      <p:nvGrpSpPr>
        <p:cNvPr id="1" name=""/>
        <p:cNvGrpSpPr/>
        <p:nvPr/>
      </p:nvGrpSpPr>
      <p:grpSpPr>
        <a:xfrm>
          <a:off x="0" y="0"/>
          <a:ext cx="0" cy="0"/>
          <a:chOff x="0" y="0"/>
          <a:chExt cx="0" cy="0"/>
        </a:xfrm>
      </p:grpSpPr>
      <p:sp useBgFill="1">
        <p:nvSpPr>
          <p:cNvPr id="7" name="Rectangle 6"/>
          <p:cNvSpPr/>
          <p:nvPr/>
        </p:nvSpPr>
        <p:spPr bwMode="ltGray">
          <a:xfrm>
            <a:off x="0" y="0"/>
            <a:ext cx="9143999" cy="1250853"/>
          </a:xfrm>
          <a:prstGeom prst="rect">
            <a:avLst/>
          </a:prstGeom>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457200" y="152400"/>
            <a:ext cx="8229600" cy="1098453"/>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5" name="Footer Placeholder 4"/>
          <p:cNvSpPr>
            <a:spLocks noGrp="1"/>
          </p:cNvSpPr>
          <p:nvPr>
            <p:ph type="ftr" sz="quarter" idx="3"/>
          </p:nvPr>
        </p:nvSpPr>
        <p:spPr>
          <a:xfrm>
            <a:off x="457200" y="6476999"/>
            <a:ext cx="8298859" cy="274320"/>
          </a:xfrm>
          <a:prstGeom prst="rect">
            <a:avLst/>
          </a:prstGeom>
        </p:spPr>
        <p:txBody>
          <a:bodyPr vert="horz" lIns="45720" rIns="45720" bIns="0" rtlCol="0" anchor="b"/>
          <a:lstStyle>
            <a:lvl1pPr algn="ctr" eaLnBrk="1" latinLnBrk="0" hangingPunct="1">
              <a:defRPr kumimoji="0" sz="1200" b="1" i="1" spc="0">
                <a:solidFill>
                  <a:srgbClr val="FFFFFF"/>
                </a:solidFill>
                <a:latin typeface="Arial"/>
              </a:defRPr>
            </a:lvl1pPr>
            <a:extLst/>
          </a:lstStyle>
          <a:p>
            <a:r>
              <a:rPr lang="en-US"/>
              <a:t>END VIOLENCE AGAINST WOMEN INTERNATIONAL — A PROFESSIONAL TRAINING ORGANIZATION</a:t>
            </a:r>
          </a:p>
        </p:txBody>
      </p:sp>
      <p:cxnSp>
        <p:nvCxnSpPr>
          <p:cNvPr id="17" name="Straight Connector 16"/>
          <p:cNvCxnSpPr/>
          <p:nvPr userDrawn="1"/>
        </p:nvCxnSpPr>
        <p:spPr>
          <a:xfrm>
            <a:off x="0" y="6476999"/>
            <a:ext cx="9144000" cy="0"/>
          </a:xfrm>
          <a:prstGeom prst="line">
            <a:avLst/>
          </a:prstGeom>
          <a:ln w="3175" cmpd="sng">
            <a:solidFill>
              <a:srgbClr val="FFFFFF"/>
            </a:solidFill>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userDrawn="1"/>
        </p:nvCxnSpPr>
        <p:spPr>
          <a:xfrm>
            <a:off x="0" y="1250853"/>
            <a:ext cx="9143999" cy="0"/>
          </a:xfrm>
          <a:prstGeom prst="line">
            <a:avLst/>
          </a:prstGeom>
          <a:ln w="3175" cmpd="sng">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6893083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Lst>
  <p:hf sldNum="0" hdr="0" dt="0"/>
  <p:txStyles>
    <p:titleStyle>
      <a:lvl1pPr algn="ctr" rtl="0" eaLnBrk="1" latinLnBrk="0" hangingPunct="1">
        <a:spcBef>
          <a:spcPct val="0"/>
        </a:spcBef>
        <a:buNone/>
        <a:defRPr kumimoji="0" sz="4500" b="1" kern="1200">
          <a:solidFill>
            <a:srgbClr val="FFFFFF"/>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34.png"/><Relationship Id="rId4" Type="http://schemas.openxmlformats.org/officeDocument/2006/relationships/diagramLayout" Target="../diagrams/layout1.xml"/><Relationship Id="rId9" Type="http://schemas.openxmlformats.org/officeDocument/2006/relationships/image" Target="../media/image33.jpeg"/></Relationships>
</file>

<file path=ppt/slides/_rels/slide3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37.png"/><Relationship Id="rId4" Type="http://schemas.openxmlformats.org/officeDocument/2006/relationships/diagramLayout" Target="../diagrams/layout2.xml"/><Relationship Id="rId9"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5.xml"/><Relationship Id="rId5" Type="http://schemas.openxmlformats.org/officeDocument/2006/relationships/image" Target="../media/image42.jpeg"/><Relationship Id="rId4" Type="http://schemas.openxmlformats.org/officeDocument/2006/relationships/image" Target="../media/image41.jpe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8.xml"/><Relationship Id="rId1" Type="http://schemas.openxmlformats.org/officeDocument/2006/relationships/slideLayout" Target="../slideLayouts/slideLayout5.xml"/><Relationship Id="rId5" Type="http://schemas.openxmlformats.org/officeDocument/2006/relationships/image" Target="../media/image47.jpeg"/><Relationship Id="rId4" Type="http://schemas.openxmlformats.org/officeDocument/2006/relationships/image" Target="../media/image46.jpeg"/></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51.png"/><Relationship Id="rId2" Type="http://schemas.openxmlformats.org/officeDocument/2006/relationships/notesSlide" Target="../notesSlides/notesSlide39.xml"/><Relationship Id="rId1" Type="http://schemas.openxmlformats.org/officeDocument/2006/relationships/slideLayout" Target="../slideLayouts/slideLayout5.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emf"/></Relationships>
</file>

<file path=ppt/slides/_rels/slide4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53.jpeg"/></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image" Target="../media/image60.jpg"/><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43.xml.rels><?xml version="1.0" encoding="UTF-8" standalone="yes"?>
<Relationships xmlns="http://schemas.openxmlformats.org/package/2006/relationships"><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4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4.xml"/><Relationship Id="rId1" Type="http://schemas.openxmlformats.org/officeDocument/2006/relationships/slideLayout" Target="../slideLayouts/slideLayout5.xml"/><Relationship Id="rId5" Type="http://schemas.openxmlformats.org/officeDocument/2006/relationships/image" Target="../media/image68.jpe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73.jpeg"/><Relationship Id="rId5" Type="http://schemas.openxmlformats.org/officeDocument/2006/relationships/image" Target="../media/image72.png"/><Relationship Id="rId4" Type="http://schemas.openxmlformats.org/officeDocument/2006/relationships/image" Target="../media/image71.jpeg"/></Relationships>
</file>

<file path=ppt/slides/_rels/slide4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7.xml"/><Relationship Id="rId1" Type="http://schemas.openxmlformats.org/officeDocument/2006/relationships/slideLayout" Target="../slideLayouts/slideLayout5.xml"/><Relationship Id="rId5" Type="http://schemas.openxmlformats.org/officeDocument/2006/relationships/image" Target="../media/image76.jpg"/><Relationship Id="rId4" Type="http://schemas.openxmlformats.org/officeDocument/2006/relationships/image" Target="../media/image75.jpeg"/></Relationships>
</file>

<file path=ppt/slides/_rels/slide48.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jpeg"/><Relationship Id="rId7" Type="http://schemas.openxmlformats.org/officeDocument/2006/relationships/image" Target="../media/image81.jpe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80.jpeg"/><Relationship Id="rId5" Type="http://schemas.openxmlformats.org/officeDocument/2006/relationships/image" Target="../media/image79.jpeg"/><Relationship Id="rId10" Type="http://schemas.openxmlformats.org/officeDocument/2006/relationships/image" Target="../media/image84.jpeg"/><Relationship Id="rId4" Type="http://schemas.openxmlformats.org/officeDocument/2006/relationships/image" Target="../media/image78.png"/><Relationship Id="rId9" Type="http://schemas.openxmlformats.org/officeDocument/2006/relationships/image" Target="../media/image83.jpeg"/></Relationships>
</file>

<file path=ppt/slides/_rels/slide49.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notesSlide" Target="../notesSlides/notesSlide49.xml"/><Relationship Id="rId1" Type="http://schemas.openxmlformats.org/officeDocument/2006/relationships/slideLayout" Target="../slideLayouts/slideLayout5.xml"/><Relationship Id="rId5" Type="http://schemas.openxmlformats.org/officeDocument/2006/relationships/image" Target="../media/image87.jpg"/><Relationship Id="rId4" Type="http://schemas.openxmlformats.org/officeDocument/2006/relationships/image" Target="../media/image86.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50.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92.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59.xml"/><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61.xml"/><Relationship Id="rId1" Type="http://schemas.openxmlformats.org/officeDocument/2006/relationships/slideLayout" Target="../slideLayouts/slideLayout1.xml"/><Relationship Id="rId4" Type="http://schemas.openxmlformats.org/officeDocument/2006/relationships/hyperlink" Target="http://www.startbybelieving.org/submit-your-campaign/"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2.xml"/><Relationship Id="rId1" Type="http://schemas.openxmlformats.org/officeDocument/2006/relationships/slideLayout" Target="../slideLayouts/slideLayout1.xml"/><Relationship Id="rId4" Type="http://schemas.openxmlformats.org/officeDocument/2006/relationships/image" Target="../media/image95.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4" name="Title 1">
            <a:extLst>
              <a:ext uri="{FF2B5EF4-FFF2-40B4-BE49-F238E27FC236}">
                <a16:creationId xmlns:a16="http://schemas.microsoft.com/office/drawing/2014/main" id="{9FC404D1-8C88-43CE-84F9-C5AF17137864}"/>
              </a:ext>
            </a:extLst>
          </p:cNvPr>
          <p:cNvSpPr txBox="1">
            <a:spLocks/>
          </p:cNvSpPr>
          <p:nvPr/>
        </p:nvSpPr>
        <p:spPr>
          <a:xfrm>
            <a:off x="0" y="303879"/>
            <a:ext cx="9144000" cy="2294466"/>
          </a:xfrm>
          <a:prstGeom prst="rect">
            <a:avLst/>
          </a:prstGeom>
        </p:spPr>
        <p:txBody>
          <a:bodyPr/>
          <a:lstStyle>
            <a:lvl1pPr algn="ctr" rtl="0" eaLnBrk="1" latinLnBrk="0" hangingPunct="1">
              <a:spcBef>
                <a:spcPct val="0"/>
              </a:spcBef>
              <a:buNone/>
              <a:defRPr kumimoji="0" sz="3375" b="1" kern="1200">
                <a:solidFill>
                  <a:srgbClr val="FFFFFF"/>
                </a:solidFill>
                <a:effectLst/>
                <a:latin typeface="+mj-lt"/>
                <a:ea typeface="+mj-ea"/>
                <a:cs typeface="+mj-cs"/>
              </a:defRPr>
            </a:lvl1pPr>
            <a:extLst/>
          </a:lstStyle>
          <a:p>
            <a:r>
              <a:rPr lang="en-US" sz="6000">
                <a:latin typeface="Arial" panose="020B0604020202020204" pitchFamily="34" charset="0"/>
                <a:cs typeface="Arial" panose="020B0604020202020204" pitchFamily="34" charset="0"/>
              </a:rPr>
              <a:t>Start by Believing</a:t>
            </a:r>
          </a:p>
          <a:p>
            <a:endParaRPr lang="en-US" sz="1200" b="0">
              <a:solidFill>
                <a:schemeClr val="bg1"/>
              </a:solidFill>
              <a:latin typeface="Arial" panose="020B0604020202020204" pitchFamily="34" charset="0"/>
              <a:cs typeface="Arial" panose="020B0604020202020204" pitchFamily="34" charset="0"/>
            </a:endParaRPr>
          </a:p>
          <a:p>
            <a:r>
              <a:rPr lang="en-US" sz="4000" b="0">
                <a:solidFill>
                  <a:schemeClr val="bg1"/>
                </a:solidFill>
                <a:latin typeface="Arial" panose="020B0604020202020204" pitchFamily="34" charset="0"/>
                <a:cs typeface="Arial" panose="020B0604020202020204" pitchFamily="34" charset="0"/>
              </a:rPr>
              <a:t>Transforming the Way we Respond to Sexual Assault</a:t>
            </a:r>
          </a:p>
          <a:p>
            <a:endParaRPr lang="en-US" sz="6000">
              <a:latin typeface="Arial" panose="020B0604020202020204" pitchFamily="34" charset="0"/>
              <a:cs typeface="Arial" panose="020B0604020202020204" pitchFamily="34" charset="0"/>
            </a:endParaRPr>
          </a:p>
          <a:p>
            <a:endParaRPr lang="en-US" sz="6000">
              <a:latin typeface="Arial" panose="020B0604020202020204" pitchFamily="34" charset="0"/>
              <a:cs typeface="Arial" panose="020B0604020202020204" pitchFamily="34" charset="0"/>
            </a:endParaRPr>
          </a:p>
        </p:txBody>
      </p:sp>
      <p:sp>
        <p:nvSpPr>
          <p:cNvPr id="6" name="Footer Placeholder 3">
            <a:extLst>
              <a:ext uri="{FF2B5EF4-FFF2-40B4-BE49-F238E27FC236}">
                <a16:creationId xmlns:a16="http://schemas.microsoft.com/office/drawing/2014/main" id="{A9B51298-BCAB-47A5-9F2A-4167F92D0970}"/>
              </a:ext>
            </a:extLst>
          </p:cNvPr>
          <p:cNvSpPr>
            <a:spLocks noGrp="1"/>
          </p:cNvSpPr>
          <p:nvPr>
            <p:ph type="ftr" sz="quarter" idx="11"/>
          </p:nvPr>
        </p:nvSpPr>
        <p:spPr>
          <a:xfrm>
            <a:off x="457200" y="6476999"/>
            <a:ext cx="8298859" cy="274320"/>
          </a:xfrm>
        </p:spPr>
        <p:txBody>
          <a:bodyPr/>
          <a:lstStyle/>
          <a:p>
            <a:r>
              <a:rPr lang="en-US" sz="1200"/>
              <a:t>END VIOLENCE AGAINST WOMEN INTERNATIONAL — A PROFESSIONAL TRAINING ORGANIZATION</a:t>
            </a:r>
          </a:p>
        </p:txBody>
      </p:sp>
      <p:sp>
        <p:nvSpPr>
          <p:cNvPr id="7" name="Rectangle 6">
            <a:extLst>
              <a:ext uri="{FF2B5EF4-FFF2-40B4-BE49-F238E27FC236}">
                <a16:creationId xmlns:a16="http://schemas.microsoft.com/office/drawing/2014/main" id="{8F8E7B7C-7FA1-4C03-A751-1ACF432172C8}"/>
              </a:ext>
            </a:extLst>
          </p:cNvPr>
          <p:cNvSpPr/>
          <p:nvPr/>
        </p:nvSpPr>
        <p:spPr>
          <a:xfrm>
            <a:off x="754570" y="3429000"/>
            <a:ext cx="7704117" cy="2246769"/>
          </a:xfrm>
          <a:prstGeom prst="rect">
            <a:avLst/>
          </a:prstGeom>
        </p:spPr>
        <p:txBody>
          <a:bodyPr wrap="square">
            <a:spAutoFit/>
          </a:bodyPr>
          <a:lstStyle/>
          <a:p>
            <a:pPr marL="118872" indent="0">
              <a:buNone/>
            </a:pPr>
            <a:r>
              <a:rPr lang="en-US" sz="2000" b="1">
                <a:solidFill>
                  <a:srgbClr val="FFFF00"/>
                </a:solidFill>
                <a:latin typeface="Arial" panose="020B0604020202020204" pitchFamily="34" charset="0"/>
                <a:cs typeface="Arial" panose="020B0604020202020204" pitchFamily="34" charset="0"/>
              </a:rPr>
              <a:t>Feel free to alter this title to suit your purposes.</a:t>
            </a:r>
          </a:p>
          <a:p>
            <a:pPr marL="118872" indent="0">
              <a:buNone/>
            </a:pPr>
            <a:endParaRPr lang="en-US" sz="2000" b="1">
              <a:solidFill>
                <a:srgbClr val="FFFF00"/>
              </a:solidFill>
              <a:latin typeface="Arial" panose="020B0604020202020204" pitchFamily="34" charset="0"/>
              <a:cs typeface="Arial" panose="020B0604020202020204" pitchFamily="34" charset="0"/>
            </a:endParaRPr>
          </a:p>
          <a:p>
            <a:pPr marL="118872" indent="0">
              <a:buNone/>
            </a:pPr>
            <a:r>
              <a:rPr lang="en-US" sz="2000" b="1">
                <a:solidFill>
                  <a:srgbClr val="FFFF00"/>
                </a:solidFill>
                <a:latin typeface="Arial" panose="020B0604020202020204" pitchFamily="34" charset="0"/>
                <a:cs typeface="Arial" panose="020B0604020202020204" pitchFamily="34" charset="0"/>
              </a:rPr>
              <a:t>You may also list the name and agency of your presenters.</a:t>
            </a:r>
          </a:p>
          <a:p>
            <a:pPr marL="118872" indent="0">
              <a:buNone/>
            </a:pPr>
            <a:endParaRPr lang="en-US" sz="2000" b="1">
              <a:solidFill>
                <a:srgbClr val="FFFF00"/>
              </a:solidFill>
              <a:latin typeface="Arial" panose="020B0604020202020204" pitchFamily="34" charset="0"/>
              <a:cs typeface="Arial" panose="020B0604020202020204" pitchFamily="34" charset="0"/>
            </a:endParaRPr>
          </a:p>
          <a:p>
            <a:pPr marL="118872" indent="0">
              <a:buNone/>
            </a:pPr>
            <a:r>
              <a:rPr lang="en-US" sz="2000" b="1">
                <a:solidFill>
                  <a:srgbClr val="FFFF00"/>
                </a:solidFill>
                <a:latin typeface="Arial" panose="020B0604020202020204" pitchFamily="34" charset="0"/>
                <a:cs typeface="Arial" panose="020B0604020202020204" pitchFamily="34" charset="0"/>
              </a:rPr>
              <a:t>However, please keep the next slide to give credit to End Violence Against Women International (EVAWI) for the Start by Believing campaign and this slide presentation.</a:t>
            </a:r>
          </a:p>
        </p:txBody>
      </p:sp>
    </p:spTree>
    <p:extLst>
      <p:ext uri="{BB962C8B-B14F-4D97-AF65-F5344CB8AC3E}">
        <p14:creationId xmlns:p14="http://schemas.microsoft.com/office/powerpoint/2010/main" val="2067659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2D1AF3-ACD2-1E19-E0CE-9A0367EB29AA}"/>
              </a:ext>
            </a:extLst>
          </p:cNvPr>
          <p:cNvSpPr/>
          <p:nvPr/>
        </p:nvSpPr>
        <p:spPr>
          <a:xfrm>
            <a:off x="0" y="3211376"/>
            <a:ext cx="9143999" cy="3646624"/>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Footer Placeholder 3"/>
          <p:cNvSpPr>
            <a:spLocks noGrp="1"/>
          </p:cNvSpPr>
          <p:nvPr>
            <p:ph type="ftr" sz="quarter" idx="11"/>
          </p:nvPr>
        </p:nvSpPr>
        <p:spPr/>
        <p:txBody>
          <a:bodyPr/>
          <a:lstStyle/>
          <a:p>
            <a:r>
              <a:rPr lang="en-US" dirty="0"/>
              <a:t>END VIOLENCE AGAINST WOMEN INTERNATIONAL — A PROFESSIONAL TRAINING ORGANIZATION</a:t>
            </a:r>
          </a:p>
        </p:txBody>
      </p:sp>
      <p:pic>
        <p:nvPicPr>
          <p:cNvPr id="5" name="Content Placeholder 4" descr="SBB Grey BKGD.jpg"/>
          <p:cNvPicPr>
            <a:picLocks noGrp="1" noChangeAspect="1"/>
          </p:cNvPicPr>
          <p:nvPr>
            <p:ph idx="1"/>
          </p:nvPr>
        </p:nvPicPr>
        <p:blipFill rotWithShape="1">
          <a:blip r:embed="rId3" cstate="print"/>
          <a:srcRect b="11324"/>
          <a:stretch/>
        </p:blipFill>
        <p:spPr>
          <a:xfrm>
            <a:off x="1" y="0"/>
            <a:ext cx="9143999" cy="6991350"/>
          </a:xfrm>
          <a:prstGeom prst="rect">
            <a:avLst/>
          </a:prstGeom>
          <a:solidFill>
            <a:schemeClr val="bg2">
              <a:lumMod val="50000"/>
            </a:schemeClr>
          </a:solidFill>
          <a:ln w="19050">
            <a:solidFill>
              <a:schemeClr val="tx1"/>
            </a:solidFill>
          </a:ln>
        </p:spPr>
      </p:pic>
      <p:pic>
        <p:nvPicPr>
          <p:cNvPr id="8" name="Picture 7"/>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79765" y="4331694"/>
            <a:ext cx="2346385" cy="2208055"/>
          </a:xfrm>
          <a:prstGeom prst="rect">
            <a:avLst/>
          </a:prstGeom>
        </p:spPr>
      </p:pic>
      <p:pic>
        <p:nvPicPr>
          <p:cNvPr id="14" name="Picture 13"/>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156766" y="4816594"/>
            <a:ext cx="3071416" cy="1175506"/>
          </a:xfrm>
          <a:prstGeom prst="rect">
            <a:avLst/>
          </a:prstGeom>
        </p:spPr>
      </p:pic>
      <p:sp>
        <p:nvSpPr>
          <p:cNvPr id="3" name="TextBox 2"/>
          <p:cNvSpPr txBox="1"/>
          <p:nvPr/>
        </p:nvSpPr>
        <p:spPr>
          <a:xfrm>
            <a:off x="1" y="654572"/>
            <a:ext cx="9143999" cy="1815882"/>
          </a:xfrm>
          <a:prstGeom prst="rect">
            <a:avLst/>
          </a:prstGeom>
          <a:noFill/>
        </p:spPr>
        <p:txBody>
          <a:bodyPr wrap="square" rtlCol="0">
            <a:spAutoFit/>
          </a:bodyPr>
          <a:lstStyle/>
          <a:p>
            <a:pPr algn="ctr"/>
            <a:r>
              <a:rPr lang="en-US" sz="3600" b="1">
                <a:solidFill>
                  <a:srgbClr val="7030A0"/>
                </a:solidFill>
              </a:rPr>
              <a:t>End Violence Against Women International</a:t>
            </a:r>
          </a:p>
          <a:p>
            <a:pPr algn="ctr"/>
            <a:endParaRPr lang="en-US" b="1">
              <a:solidFill>
                <a:srgbClr val="7030A0"/>
              </a:solidFill>
            </a:endParaRPr>
          </a:p>
          <a:p>
            <a:pPr algn="ctr"/>
            <a:r>
              <a:rPr lang="en-US" sz="2800" b="1">
                <a:solidFill>
                  <a:srgbClr val="7030A0"/>
                </a:solidFill>
              </a:rPr>
              <a:t>America’s leading nonprofit organization dedicated to improving criminal justice responses to sexual assault</a:t>
            </a:r>
          </a:p>
        </p:txBody>
      </p:sp>
    </p:spTree>
    <p:extLst>
      <p:ext uri="{BB962C8B-B14F-4D97-AF65-F5344CB8AC3E}">
        <p14:creationId xmlns:p14="http://schemas.microsoft.com/office/powerpoint/2010/main" val="20049189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Learning Objectives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BB55C7C5-6BA8-42C4-9BD9-ED365204A33F}"/>
              </a:ext>
            </a:extLst>
          </p:cNvPr>
          <p:cNvSpPr>
            <a:spLocks noGrp="1"/>
          </p:cNvSpPr>
          <p:nvPr>
            <p:ph idx="1"/>
          </p:nvPr>
        </p:nvSpPr>
        <p:spPr>
          <a:xfrm>
            <a:off x="230862" y="1497367"/>
            <a:ext cx="8623427" cy="4776684"/>
          </a:xfrm>
        </p:spPr>
        <p:txBody>
          <a:bodyPr>
            <a:normAutofit fontScale="92500"/>
          </a:bodyPr>
          <a:lstStyle/>
          <a:p>
            <a:pPr lvl="0">
              <a:spcAft>
                <a:spcPts val="1200"/>
              </a:spcAft>
            </a:pPr>
            <a:r>
              <a:rPr lang="en-US">
                <a:latin typeface="Arial" panose="020B0604020202020204" pitchFamily="34" charset="0"/>
                <a:cs typeface="Arial" panose="020B0604020202020204" pitchFamily="34" charset="0"/>
              </a:rPr>
              <a:t>Review research on positive and negative responses to disclosures of sexual assault</a:t>
            </a:r>
          </a:p>
          <a:p>
            <a:pPr marL="118872" lvl="0" indent="0">
              <a:spcAft>
                <a:spcPts val="1200"/>
              </a:spcAft>
              <a:buNone/>
            </a:pPr>
            <a:endParaRPr lang="en-US" sz="1800">
              <a:latin typeface="Arial" panose="020B0604020202020204" pitchFamily="34" charset="0"/>
              <a:cs typeface="Arial" panose="020B0604020202020204" pitchFamily="34" charset="0"/>
            </a:endParaRPr>
          </a:p>
          <a:p>
            <a:pPr lvl="0">
              <a:spcAft>
                <a:spcPts val="1200"/>
              </a:spcAft>
            </a:pPr>
            <a:r>
              <a:rPr lang="en-US">
                <a:latin typeface="Arial" panose="020B0604020202020204" pitchFamily="34" charset="0"/>
                <a:cs typeface="Arial" panose="020B0604020202020204" pitchFamily="34" charset="0"/>
              </a:rPr>
              <a:t>Discuss the purpose of the Start by Believing campaign for professionals and loved ones</a:t>
            </a:r>
          </a:p>
          <a:p>
            <a:pPr marL="118872" lvl="0" indent="0">
              <a:spcAft>
                <a:spcPts val="1200"/>
              </a:spcAft>
              <a:buNone/>
            </a:pPr>
            <a:endParaRPr lang="en-US" sz="1800">
              <a:latin typeface="Arial" panose="020B0604020202020204" pitchFamily="34" charset="0"/>
              <a:cs typeface="Arial" panose="020B0604020202020204" pitchFamily="34" charset="0"/>
            </a:endParaRPr>
          </a:p>
          <a:p>
            <a:pPr lvl="0">
              <a:spcAft>
                <a:spcPts val="1200"/>
              </a:spcAft>
            </a:pPr>
            <a:r>
              <a:rPr lang="en-US">
                <a:latin typeface="Arial" panose="020B0604020202020204" pitchFamily="34" charset="0"/>
                <a:cs typeface="Arial" panose="020B0604020202020204" pitchFamily="34" charset="0"/>
              </a:rPr>
              <a:t>Explore materials to launch a local campaign</a:t>
            </a:r>
          </a:p>
          <a:p>
            <a:pPr marL="118872" lvl="0" indent="0">
              <a:spcAft>
                <a:spcPts val="1200"/>
              </a:spcAft>
              <a:buNone/>
            </a:pPr>
            <a:endParaRPr lang="en-US" sz="1800">
              <a:latin typeface="Arial" panose="020B0604020202020204" pitchFamily="34" charset="0"/>
              <a:cs typeface="Arial" panose="020B0604020202020204" pitchFamily="34" charset="0"/>
            </a:endParaRPr>
          </a:p>
          <a:p>
            <a:pPr lvl="0">
              <a:spcAft>
                <a:spcPts val="1200"/>
              </a:spcAft>
            </a:pPr>
            <a:r>
              <a:rPr lang="en-US">
                <a:latin typeface="Arial" panose="020B0604020202020204" pitchFamily="34" charset="0"/>
                <a:cs typeface="Arial" panose="020B0604020202020204" pitchFamily="34" charset="0"/>
              </a:rPr>
              <a:t>Review preliminary evidence for impact</a:t>
            </a:r>
          </a:p>
          <a:p>
            <a:pPr>
              <a:buNone/>
            </a:pP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1392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6" name="Footer Placeholder 3">
            <a:extLst>
              <a:ext uri="{FF2B5EF4-FFF2-40B4-BE49-F238E27FC236}">
                <a16:creationId xmlns:a16="http://schemas.microsoft.com/office/drawing/2014/main" id="{A9B51298-BCAB-47A5-9F2A-4167F92D0970}"/>
              </a:ext>
            </a:extLst>
          </p:cNvPr>
          <p:cNvSpPr>
            <a:spLocks noGrp="1"/>
          </p:cNvSpPr>
          <p:nvPr>
            <p:ph type="ftr" sz="quarter" idx="11"/>
          </p:nvPr>
        </p:nvSpPr>
        <p:spPr>
          <a:xfrm>
            <a:off x="457200" y="6476999"/>
            <a:ext cx="8298859" cy="274320"/>
          </a:xfrm>
        </p:spPr>
        <p:txBody>
          <a:bodyPr/>
          <a:lstStyle/>
          <a:p>
            <a:r>
              <a:rPr lang="en-US" sz="1200"/>
              <a:t>END VIOLENCE AGAINST WOMEN INTERNATIONAL — A PROFESSIONAL TRAINING ORGANIZATION</a:t>
            </a:r>
          </a:p>
        </p:txBody>
      </p:sp>
      <p:sp>
        <p:nvSpPr>
          <p:cNvPr id="8" name="Content Placeholder 2">
            <a:extLst>
              <a:ext uri="{FF2B5EF4-FFF2-40B4-BE49-F238E27FC236}">
                <a16:creationId xmlns:a16="http://schemas.microsoft.com/office/drawing/2014/main" id="{7338D4DA-9C09-48B6-BA81-28CF6C2285C6}"/>
              </a:ext>
            </a:extLst>
          </p:cNvPr>
          <p:cNvSpPr txBox="1">
            <a:spLocks/>
          </p:cNvSpPr>
          <p:nvPr/>
        </p:nvSpPr>
        <p:spPr>
          <a:xfrm>
            <a:off x="703521" y="716124"/>
            <a:ext cx="7806215" cy="5004608"/>
          </a:xfrm>
          <a:prstGeom prst="rect">
            <a:avLst/>
          </a:prstGeom>
        </p:spPr>
        <p:txBody>
          <a:bodyPr>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spcAft>
                <a:spcPts val="1200"/>
              </a:spcAft>
              <a:buFont typeface="Wingdings 2"/>
              <a:buNone/>
            </a:pPr>
            <a:r>
              <a:rPr lang="en-US" sz="4000" b="1" dirty="0">
                <a:solidFill>
                  <a:srgbClr val="FFFF00"/>
                </a:solidFill>
                <a:latin typeface="Arial" panose="020B0604020202020204" pitchFamily="34" charset="0"/>
                <a:cs typeface="Arial" panose="020B0604020202020204" pitchFamily="34" charset="0"/>
              </a:rPr>
              <a:t>You may use any or all slides in this presentation, and revise the introduction and learning objectives accordingly.  However, please do not edit the following slides describing research on the responses to sexual assault disclosures.</a:t>
            </a:r>
          </a:p>
          <a:p>
            <a:pPr marL="118872" indent="0">
              <a:spcAft>
                <a:spcPts val="1200"/>
              </a:spcAft>
              <a:buFont typeface="Wingdings 2"/>
              <a:buNone/>
            </a:pPr>
            <a:endParaRPr lang="en-US" sz="4000" b="1"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9536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1351" y="1899544"/>
            <a:ext cx="6400800" cy="2286000"/>
          </a:xfrm>
        </p:spPr>
        <p:txBody>
          <a:bodyPr/>
          <a:lstStyle/>
          <a:p>
            <a:r>
              <a:rPr lang="en-US">
                <a:solidFill>
                  <a:srgbClr val="002060"/>
                </a:solidFill>
                <a:latin typeface="Arial" panose="020B0604020202020204" pitchFamily="34" charset="0"/>
                <a:cs typeface="Arial" panose="020B0604020202020204" pitchFamily="34" charset="0"/>
              </a:rPr>
              <a:t>Responses to sexual assault disclosures</a:t>
            </a:r>
          </a:p>
        </p:txBody>
      </p:sp>
      <p:pic>
        <p:nvPicPr>
          <p:cNvPr id="5" name="Picture 4">
            <a:extLst>
              <a:ext uri="{FF2B5EF4-FFF2-40B4-BE49-F238E27FC236}">
                <a16:creationId xmlns:a16="http://schemas.microsoft.com/office/drawing/2014/main" id="{A468864A-F71B-4E53-BE36-8461B5B337B7}"/>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173787" y="5310415"/>
            <a:ext cx="3821922" cy="1462744"/>
          </a:xfrm>
          <a:prstGeom prst="rect">
            <a:avLst/>
          </a:prstGeom>
        </p:spPr>
      </p:pic>
      <p:pic>
        <p:nvPicPr>
          <p:cNvPr id="6" name="Picture 5">
            <a:extLst>
              <a:ext uri="{FF2B5EF4-FFF2-40B4-BE49-F238E27FC236}">
                <a16:creationId xmlns:a16="http://schemas.microsoft.com/office/drawing/2014/main" id="{BC6FAFCA-4DC0-49C1-B567-BD6ACAF11E3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995709" y="4824769"/>
            <a:ext cx="2070453" cy="1948390"/>
          </a:xfrm>
          <a:prstGeom prst="rect">
            <a:avLst/>
          </a:prstGeom>
        </p:spPr>
      </p:pic>
    </p:spTree>
    <p:extLst>
      <p:ext uri="{BB962C8B-B14F-4D97-AF65-F5344CB8AC3E}">
        <p14:creationId xmlns:p14="http://schemas.microsoft.com/office/powerpoint/2010/main" val="376563956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Informal and Formal Support</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8" name="Content Placeholder 2">
            <a:extLst>
              <a:ext uri="{FF2B5EF4-FFF2-40B4-BE49-F238E27FC236}">
                <a16:creationId xmlns:a16="http://schemas.microsoft.com/office/drawing/2014/main" id="{A89FCFD3-78E7-470A-86EA-813FA98ECB5D}"/>
              </a:ext>
            </a:extLst>
          </p:cNvPr>
          <p:cNvSpPr>
            <a:spLocks noGrp="1"/>
          </p:cNvSpPr>
          <p:nvPr>
            <p:ph idx="1"/>
          </p:nvPr>
        </p:nvSpPr>
        <p:spPr>
          <a:xfrm>
            <a:off x="131275" y="1522314"/>
            <a:ext cx="8759227" cy="4824165"/>
          </a:xfrm>
        </p:spPr>
        <p:txBody>
          <a:bodyPr>
            <a:normAutofit/>
          </a:bodyPr>
          <a:lstStyle/>
          <a:p>
            <a:r>
              <a:rPr lang="en-US">
                <a:latin typeface="Arial" panose="020B0604020202020204" pitchFamily="34" charset="0"/>
                <a:cs typeface="Arial" panose="020B0604020202020204" pitchFamily="34" charset="0"/>
              </a:rPr>
              <a:t>Most victims seek help from family, friends</a:t>
            </a:r>
          </a:p>
          <a:p>
            <a:pPr lvl="1"/>
            <a:r>
              <a:rPr lang="en-US">
                <a:latin typeface="Arial" panose="020B0604020202020204" pitchFamily="34" charset="0"/>
                <a:cs typeface="Arial" panose="020B0604020202020204" pitchFamily="34" charset="0"/>
              </a:rPr>
              <a:t>Estimates range from 58-94%</a:t>
            </a:r>
          </a:p>
          <a:p>
            <a:pPr>
              <a:buNone/>
            </a:pPr>
            <a:endParaRPr lang="en-US" sz="2200">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Some access formal support services</a:t>
            </a:r>
          </a:p>
          <a:p>
            <a:pPr lvl="1"/>
            <a:r>
              <a:rPr lang="en-US">
                <a:latin typeface="Arial" panose="020B0604020202020204" pitchFamily="34" charset="0"/>
                <a:cs typeface="Arial" panose="020B0604020202020204" pitchFamily="34" charset="0"/>
              </a:rPr>
              <a:t>Few (5-20%) report to law enforcement</a:t>
            </a:r>
          </a:p>
          <a:p>
            <a:pPr lvl="1"/>
            <a:r>
              <a:rPr lang="en-US">
                <a:latin typeface="Arial" panose="020B0604020202020204" pitchFamily="34" charset="0"/>
                <a:cs typeface="Arial" panose="020B0604020202020204" pitchFamily="34" charset="0"/>
              </a:rPr>
              <a:t>Less than half seek medical care or obtain a  medical forensic exam (estimated 27-40%)</a:t>
            </a:r>
          </a:p>
          <a:p>
            <a:pPr lvl="1"/>
            <a:r>
              <a:rPr lang="en-US">
                <a:latin typeface="Arial" panose="020B0604020202020204" pitchFamily="34" charset="0"/>
                <a:cs typeface="Arial" panose="020B0604020202020204" pitchFamily="34" charset="0"/>
              </a:rPr>
              <a:t>Some use mental health services (16-60%)</a:t>
            </a:r>
          </a:p>
          <a:p>
            <a:pPr lvl="1"/>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8703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Benefits of Formal Support</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DDB68FF4-C5A8-40E2-B420-CAC7827110C8}"/>
              </a:ext>
            </a:extLst>
          </p:cNvPr>
          <p:cNvSpPr>
            <a:spLocks noGrp="1"/>
          </p:cNvSpPr>
          <p:nvPr>
            <p:ph idx="1"/>
          </p:nvPr>
        </p:nvSpPr>
        <p:spPr>
          <a:xfrm>
            <a:off x="127075" y="1285237"/>
            <a:ext cx="8628984" cy="3995464"/>
          </a:xfrm>
        </p:spPr>
        <p:txBody>
          <a:bodyPr>
            <a:normAutofit/>
          </a:bodyPr>
          <a:lstStyle/>
          <a:p>
            <a:pPr marL="539496" indent="-457200"/>
            <a:r>
              <a:rPr lang="en-US">
                <a:latin typeface="Arial" panose="020B0604020202020204" pitchFamily="34" charset="0"/>
                <a:cs typeface="Arial" panose="020B0604020202020204" pitchFamily="34" charset="0"/>
              </a:rPr>
              <a:t>Victims can benefit from formal support in terms of improved recovery, well-being</a:t>
            </a:r>
          </a:p>
          <a:p>
            <a:pPr lvl="1"/>
            <a:r>
              <a:rPr lang="en-US">
                <a:latin typeface="Arial" panose="020B0604020202020204" pitchFamily="34" charset="0"/>
                <a:cs typeface="Arial" panose="020B0604020202020204" pitchFamily="34" charset="0"/>
              </a:rPr>
              <a:t>Health care / forensic medicine</a:t>
            </a:r>
          </a:p>
          <a:p>
            <a:pPr lvl="1"/>
            <a:r>
              <a:rPr lang="en-US">
                <a:latin typeface="Arial" panose="020B0604020202020204" pitchFamily="34" charset="0"/>
                <a:cs typeface="Arial" panose="020B0604020202020204" pitchFamily="34" charset="0"/>
              </a:rPr>
              <a:t>Counseling / therapy / support groups</a:t>
            </a:r>
          </a:p>
          <a:p>
            <a:pPr lvl="1"/>
            <a:r>
              <a:rPr lang="en-US">
                <a:latin typeface="Arial" panose="020B0604020202020204" pitchFamily="34" charset="0"/>
                <a:cs typeface="Arial" panose="020B0604020202020204" pitchFamily="34" charset="0"/>
              </a:rPr>
              <a:t>Victim advocacy</a:t>
            </a:r>
          </a:p>
          <a:p>
            <a:pPr lvl="1"/>
            <a:r>
              <a:rPr lang="en-US">
                <a:latin typeface="Arial" panose="020B0604020202020204" pitchFamily="34" charset="0"/>
                <a:cs typeface="Arial" panose="020B0604020202020204" pitchFamily="34" charset="0"/>
              </a:rPr>
              <a:t>Law enforcement</a:t>
            </a:r>
          </a:p>
          <a:p>
            <a:pPr lvl="1"/>
            <a:endParaRPr lang="en-US">
              <a:latin typeface="Arial" panose="020B0604020202020204" pitchFamily="34" charset="0"/>
              <a:cs typeface="Arial" panose="020B0604020202020204" pitchFamily="34" charset="0"/>
            </a:endParaRPr>
          </a:p>
          <a:p>
            <a:pPr lvl="1"/>
            <a:endParaRPr lang="en-US">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6A402A0-3B01-44E5-B79A-FBF3C128E3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766" y="3806018"/>
            <a:ext cx="2739731" cy="1591064"/>
          </a:xfrm>
          <a:prstGeom prst="rect">
            <a:avLst/>
          </a:prstGeom>
        </p:spPr>
      </p:pic>
      <p:sp>
        <p:nvSpPr>
          <p:cNvPr id="3" name="TextBox 2">
            <a:extLst>
              <a:ext uri="{FF2B5EF4-FFF2-40B4-BE49-F238E27FC236}">
                <a16:creationId xmlns:a16="http://schemas.microsoft.com/office/drawing/2014/main" id="{6E5358F6-DE09-46F0-B815-F2FAA33F7E60}"/>
              </a:ext>
            </a:extLst>
          </p:cNvPr>
          <p:cNvSpPr txBox="1"/>
          <p:nvPr/>
        </p:nvSpPr>
        <p:spPr>
          <a:xfrm>
            <a:off x="4199402" y="5401343"/>
            <a:ext cx="2739731" cy="276999"/>
          </a:xfrm>
          <a:prstGeom prst="rect">
            <a:avLst/>
          </a:prstGeom>
          <a:noFill/>
        </p:spPr>
        <p:txBody>
          <a:bodyPr wrap="square" rtlCol="0">
            <a:spAutoFit/>
          </a:bodyPr>
          <a:lstStyle/>
          <a:p>
            <a:pPr algn="ctr"/>
            <a:r>
              <a:rPr lang="en-US" sz="1200">
                <a:solidFill>
                  <a:schemeClr val="bg1"/>
                </a:solidFill>
                <a:latin typeface="Arial" panose="020B0604020202020204" pitchFamily="34" charset="0"/>
                <a:cs typeface="Arial" panose="020B0604020202020204" pitchFamily="34" charset="0"/>
              </a:rPr>
              <a:t>Photo Credit: MISSION.ORG</a:t>
            </a:r>
          </a:p>
        </p:txBody>
      </p:sp>
    </p:spTree>
    <p:extLst>
      <p:ext uri="{BB962C8B-B14F-4D97-AF65-F5344CB8AC3E}">
        <p14:creationId xmlns:p14="http://schemas.microsoft.com/office/powerpoint/2010/main" val="1043019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Benefits of Formal Support</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pic>
        <p:nvPicPr>
          <p:cNvPr id="5" name="Picture 4" descr="C:\Users\Kim Lonsway.Kim-PC.000\Pictures\EVAWI Photos\#1611.jpg">
            <a:extLst>
              <a:ext uri="{FF2B5EF4-FFF2-40B4-BE49-F238E27FC236}">
                <a16:creationId xmlns:a16="http://schemas.microsoft.com/office/drawing/2014/main" id="{C72DD49F-3725-45CF-BFB7-A8CA1FA5F66D}"/>
              </a:ext>
            </a:extLst>
          </p:cNvPr>
          <p:cNvPicPr>
            <a:picLocks noChangeAspect="1" noChangeArrowheads="1"/>
          </p:cNvPicPr>
          <p:nvPr/>
        </p:nvPicPr>
        <p:blipFill>
          <a:blip r:embed="rId3" cstate="print"/>
          <a:srcRect/>
          <a:stretch>
            <a:fillRect/>
          </a:stretch>
        </p:blipFill>
        <p:spPr bwMode="auto">
          <a:xfrm>
            <a:off x="2192702" y="1626198"/>
            <a:ext cx="4758596" cy="3172397"/>
          </a:xfrm>
          <a:prstGeom prst="rect">
            <a:avLst/>
          </a:prstGeom>
          <a:noFill/>
        </p:spPr>
      </p:pic>
      <p:sp>
        <p:nvSpPr>
          <p:cNvPr id="6" name="TextBox 5">
            <a:extLst>
              <a:ext uri="{FF2B5EF4-FFF2-40B4-BE49-F238E27FC236}">
                <a16:creationId xmlns:a16="http://schemas.microsoft.com/office/drawing/2014/main" id="{1D7D4ECC-D9AA-40EA-9914-2A76B6F10FEF}"/>
              </a:ext>
            </a:extLst>
          </p:cNvPr>
          <p:cNvSpPr txBox="1"/>
          <p:nvPr/>
        </p:nvSpPr>
        <p:spPr>
          <a:xfrm>
            <a:off x="0" y="5030839"/>
            <a:ext cx="9144000" cy="1077218"/>
          </a:xfrm>
          <a:prstGeom prst="rect">
            <a:avLst/>
          </a:prstGeom>
          <a:noFill/>
        </p:spPr>
        <p:txBody>
          <a:bodyPr wrap="square" rtlCol="0" anchor="t">
            <a:spAutoFit/>
          </a:bodyPr>
          <a:lstStyle/>
          <a:p>
            <a:pPr marL="81915" indent="0" algn="ctr">
              <a:buNone/>
            </a:pPr>
            <a:r>
              <a:rPr lang="en-US" sz="3200">
                <a:solidFill>
                  <a:schemeClr val="bg1"/>
                </a:solidFill>
                <a:latin typeface="Arial" panose="020B0604020202020204" pitchFamily="34" charset="0"/>
                <a:cs typeface="Arial" panose="020B0604020202020204" pitchFamily="34" charset="0"/>
              </a:rPr>
              <a:t>Accessing services of one professional also increases likelihood of engaging others</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2886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Benefits of Informal Support</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EE46D242-89DF-4FC7-A24E-58D206FAB99A}"/>
              </a:ext>
            </a:extLst>
          </p:cNvPr>
          <p:cNvSpPr>
            <a:spLocks noGrp="1"/>
          </p:cNvSpPr>
          <p:nvPr>
            <p:ph idx="1"/>
          </p:nvPr>
        </p:nvSpPr>
        <p:spPr>
          <a:xfrm>
            <a:off x="104114" y="1409249"/>
            <a:ext cx="8931243" cy="4837642"/>
          </a:xfrm>
        </p:spPr>
        <p:txBody>
          <a:bodyPr>
            <a:normAutofit/>
          </a:bodyPr>
          <a:lstStyle/>
          <a:p>
            <a:r>
              <a:rPr lang="en-US">
                <a:latin typeface="Arial" panose="020B0604020202020204" pitchFamily="34" charset="0"/>
                <a:cs typeface="Arial" panose="020B0604020202020204" pitchFamily="34" charset="0"/>
              </a:rPr>
              <a:t>Victims can also benefit from positive support provided by friends, family, intimate partners</a:t>
            </a:r>
          </a:p>
          <a:p>
            <a:pPr lvl="1"/>
            <a:r>
              <a:rPr lang="en-US">
                <a:latin typeface="Arial" panose="020B0604020202020204" pitchFamily="34" charset="0"/>
                <a:cs typeface="Arial" panose="020B0604020202020204" pitchFamily="34" charset="0"/>
              </a:rPr>
              <a:t>Emotional support</a:t>
            </a:r>
          </a:p>
          <a:p>
            <a:pPr lvl="1"/>
            <a:r>
              <a:rPr lang="en-US">
                <a:latin typeface="Arial" panose="020B0604020202020204" pitchFamily="34" charset="0"/>
                <a:cs typeface="Arial" panose="020B0604020202020204" pitchFamily="34" charset="0"/>
              </a:rPr>
              <a:t>Information</a:t>
            </a:r>
          </a:p>
          <a:p>
            <a:pPr lvl="1"/>
            <a:r>
              <a:rPr lang="en-US">
                <a:latin typeface="Arial" panose="020B0604020202020204" pitchFamily="34" charset="0"/>
                <a:cs typeface="Arial" panose="020B0604020202020204" pitchFamily="34" charset="0"/>
              </a:rPr>
              <a:t>Help with tangible needs</a:t>
            </a:r>
          </a:p>
          <a:p>
            <a:pPr marL="457200" lvl="1" indent="0">
              <a:buNone/>
            </a:pPr>
            <a:endParaRPr lang="en-US" sz="2400">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Social support also increases the likelihood of reporting and accessing formal support</a:t>
            </a:r>
          </a:p>
        </p:txBody>
      </p:sp>
    </p:spTree>
    <p:extLst>
      <p:ext uri="{BB962C8B-B14F-4D97-AF65-F5344CB8AC3E}">
        <p14:creationId xmlns:p14="http://schemas.microsoft.com/office/powerpoint/2010/main" val="2491600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Criminal Justice Engagement</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449CEF74-74C1-4912-8466-8B628956CBAA}"/>
              </a:ext>
            </a:extLst>
          </p:cNvPr>
          <p:cNvSpPr>
            <a:spLocks noGrp="1"/>
          </p:cNvSpPr>
          <p:nvPr>
            <p:ph idx="1"/>
          </p:nvPr>
        </p:nvSpPr>
        <p:spPr>
          <a:xfrm>
            <a:off x="417936" y="1345263"/>
            <a:ext cx="8726063" cy="4666891"/>
          </a:xfrm>
        </p:spPr>
        <p:txBody>
          <a:bodyPr>
            <a:normAutofit/>
          </a:bodyPr>
          <a:lstStyle/>
          <a:p>
            <a:pPr marL="82296" indent="0">
              <a:buNone/>
            </a:pPr>
            <a:r>
              <a:rPr lang="en-US" sz="3500">
                <a:latin typeface="Arial" panose="020B0604020202020204" pitchFamily="34" charset="0"/>
                <a:cs typeface="Arial" panose="020B0604020202020204" pitchFamily="34" charset="0"/>
              </a:rPr>
              <a:t>Before reporting to law enforcement, sexual assault victims contacted an average of 2-3 informal or formal supports</a:t>
            </a: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200">
              <a:latin typeface="Arial" panose="020B0604020202020204" pitchFamily="34" charset="0"/>
              <a:cs typeface="Arial" panose="020B0604020202020204" pitchFamily="34" charset="0"/>
            </a:endParaRPr>
          </a:p>
          <a:p>
            <a:pPr marL="82296" indent="0">
              <a:buNone/>
            </a:pPr>
            <a:endParaRPr lang="en-US" sz="1300">
              <a:latin typeface="Arial" panose="020B0604020202020204" pitchFamily="34" charset="0"/>
              <a:cs typeface="Arial" panose="020B0604020202020204" pitchFamily="34" charset="0"/>
            </a:endParaRPr>
          </a:p>
          <a:p>
            <a:pPr marL="82296" indent="0">
              <a:buNone/>
            </a:pPr>
            <a:endParaRPr lang="en-US" sz="1300">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00405873-A029-4FC5-BC1E-181967FF5542}"/>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p:blipFill>
        <p:spPr bwMode="auto">
          <a:xfrm>
            <a:off x="787787" y="3325841"/>
            <a:ext cx="3226462" cy="2150975"/>
          </a:xfrm>
          <a:prstGeom prst="rect">
            <a:avLst/>
          </a:prstGeom>
          <a:noFill/>
        </p:spPr>
      </p:pic>
      <p:pic>
        <p:nvPicPr>
          <p:cNvPr id="7" name="Picture 3">
            <a:extLst>
              <a:ext uri="{FF2B5EF4-FFF2-40B4-BE49-F238E27FC236}">
                <a16:creationId xmlns:a16="http://schemas.microsoft.com/office/drawing/2014/main" id="{A2A0D45F-5023-47CE-8FB3-EA1BFC62E22D}"/>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p:blipFill>
        <p:spPr bwMode="auto">
          <a:xfrm>
            <a:off x="5030031" y="3419323"/>
            <a:ext cx="3726028" cy="1750206"/>
          </a:xfrm>
          <a:prstGeom prst="rect">
            <a:avLst/>
          </a:prstGeom>
          <a:noFill/>
          <a:ln w="9525">
            <a:noFill/>
            <a:miter lim="800000"/>
            <a:headEnd/>
            <a:tailEnd/>
          </a:ln>
        </p:spPr>
      </p:pic>
      <p:sp>
        <p:nvSpPr>
          <p:cNvPr id="8" name="TextBox 7">
            <a:extLst>
              <a:ext uri="{FF2B5EF4-FFF2-40B4-BE49-F238E27FC236}">
                <a16:creationId xmlns:a16="http://schemas.microsoft.com/office/drawing/2014/main" id="{1BF636BD-59B7-4A7C-A1A5-F97273B2616A}"/>
              </a:ext>
            </a:extLst>
          </p:cNvPr>
          <p:cNvSpPr txBox="1"/>
          <p:nvPr/>
        </p:nvSpPr>
        <p:spPr>
          <a:xfrm>
            <a:off x="5030032" y="5216878"/>
            <a:ext cx="3726028" cy="276999"/>
          </a:xfrm>
          <a:prstGeom prst="rect">
            <a:avLst/>
          </a:prstGeom>
          <a:noFill/>
        </p:spPr>
        <p:txBody>
          <a:bodyPr wrap="square" rtlCol="0">
            <a:spAutoFit/>
          </a:bodyPr>
          <a:lstStyle/>
          <a:p>
            <a:pPr algn="ctr"/>
            <a:r>
              <a:rPr lang="en-US" sz="1200">
                <a:solidFill>
                  <a:schemeClr val="bg1"/>
                </a:solidFill>
                <a:latin typeface="Arial" panose="020B0604020202020204" pitchFamily="34" charset="0"/>
                <a:cs typeface="Arial" panose="020B0604020202020204" pitchFamily="34" charset="0"/>
              </a:rPr>
              <a:t>Photo Credit: Waukesha Women’s Center</a:t>
            </a:r>
          </a:p>
        </p:txBody>
      </p:sp>
      <p:sp>
        <p:nvSpPr>
          <p:cNvPr id="9" name="TextBox 8">
            <a:extLst>
              <a:ext uri="{FF2B5EF4-FFF2-40B4-BE49-F238E27FC236}">
                <a16:creationId xmlns:a16="http://schemas.microsoft.com/office/drawing/2014/main" id="{61DC9150-EA2E-4DDF-B4DC-D3E4CB8E8DAB}"/>
              </a:ext>
            </a:extLst>
          </p:cNvPr>
          <p:cNvSpPr txBox="1"/>
          <p:nvPr/>
        </p:nvSpPr>
        <p:spPr>
          <a:xfrm>
            <a:off x="457200" y="5519908"/>
            <a:ext cx="3726028" cy="276999"/>
          </a:xfrm>
          <a:prstGeom prst="rect">
            <a:avLst/>
          </a:prstGeom>
          <a:noFill/>
        </p:spPr>
        <p:txBody>
          <a:bodyPr wrap="square" rtlCol="0">
            <a:spAutoFit/>
          </a:bodyPr>
          <a:lstStyle/>
          <a:p>
            <a:pPr algn="ctr"/>
            <a:r>
              <a:rPr lang="en-US" sz="1200">
                <a:solidFill>
                  <a:schemeClr val="bg1"/>
                </a:solidFill>
                <a:latin typeface="Arial" panose="020B0604020202020204" pitchFamily="34" charset="0"/>
                <a:cs typeface="Arial" panose="020B0604020202020204" pitchFamily="34" charset="0"/>
              </a:rPr>
              <a:t>Photo Credit: REACHOUT.COM</a:t>
            </a:r>
          </a:p>
        </p:txBody>
      </p:sp>
    </p:spTree>
    <p:extLst>
      <p:ext uri="{BB962C8B-B14F-4D97-AF65-F5344CB8AC3E}">
        <p14:creationId xmlns:p14="http://schemas.microsoft.com/office/powerpoint/2010/main" val="1820955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Impact of Negative Responses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ED8D6412-AAF6-4CF4-8C97-6D151B40262C}"/>
              </a:ext>
            </a:extLst>
          </p:cNvPr>
          <p:cNvSpPr>
            <a:spLocks noGrp="1"/>
          </p:cNvSpPr>
          <p:nvPr>
            <p:ph idx="1"/>
          </p:nvPr>
        </p:nvSpPr>
        <p:spPr>
          <a:xfrm>
            <a:off x="-1" y="1290356"/>
            <a:ext cx="9143999" cy="4584776"/>
          </a:xfrm>
        </p:spPr>
        <p:txBody>
          <a:bodyPr vert="horz" lIns="54864" tIns="91440" rtlCol="0" anchor="t">
            <a:normAutofit/>
          </a:bodyPr>
          <a:lstStyle/>
          <a:p>
            <a:pPr marL="438785"/>
            <a:r>
              <a:rPr lang="en-US">
                <a:latin typeface="Arial" panose="020B0604020202020204" pitchFamily="34" charset="0"/>
                <a:cs typeface="Arial" panose="020B0604020202020204" pitchFamily="34" charset="0"/>
              </a:rPr>
              <a:t>Victims who receive negative responses have worse physical and psychological outcomes</a:t>
            </a:r>
          </a:p>
          <a:p>
            <a:pPr lvl="1"/>
            <a:r>
              <a:rPr lang="en-US">
                <a:latin typeface="Arial" panose="020B0604020202020204" pitchFamily="34" charset="0"/>
                <a:cs typeface="Arial" panose="020B0604020202020204" pitchFamily="34" charset="0"/>
              </a:rPr>
              <a:t>Harms compound with increased negative responses</a:t>
            </a:r>
          </a:p>
          <a:p>
            <a:pPr marL="457200" lvl="1" indent="0">
              <a:buNone/>
            </a:pPr>
            <a:endParaRPr lang="en-US" sz="2200">
              <a:latin typeface="Arial" panose="020B0604020202020204" pitchFamily="34" charset="0"/>
              <a:cs typeface="Arial" panose="020B0604020202020204" pitchFamily="34" charset="0"/>
            </a:endParaRPr>
          </a:p>
          <a:p>
            <a:pPr marL="438785"/>
            <a:r>
              <a:rPr lang="en-US">
                <a:latin typeface="Arial" panose="020B0604020202020204" pitchFamily="34" charset="0"/>
                <a:cs typeface="Arial" panose="020B0604020202020204" pitchFamily="34" charset="0"/>
              </a:rPr>
              <a:t>Victims are also less</a:t>
            </a:r>
          </a:p>
          <a:p>
            <a:pPr marL="118745" indent="0">
              <a:buNone/>
            </a:pPr>
            <a:r>
              <a:rPr lang="en-US">
                <a:latin typeface="Arial" panose="020B0604020202020204" pitchFamily="34" charset="0"/>
                <a:cs typeface="Arial" panose="020B0604020202020204" pitchFamily="34" charset="0"/>
              </a:rPr>
              <a:t>    likely to disclose to</a:t>
            </a:r>
          </a:p>
          <a:p>
            <a:pPr marL="118745" indent="0">
              <a:buNone/>
            </a:pPr>
            <a:r>
              <a:rPr lang="en-US">
                <a:latin typeface="Arial" panose="020B0604020202020204" pitchFamily="34" charset="0"/>
                <a:cs typeface="Arial" panose="020B0604020202020204" pitchFamily="34" charset="0"/>
              </a:rPr>
              <a:t>    others in the future</a:t>
            </a:r>
          </a:p>
          <a:p>
            <a:pPr marL="438785"/>
            <a:endParaRPr lang="en-US">
              <a:latin typeface="Arial" panose="020B0604020202020204" pitchFamily="34" charset="0"/>
              <a:cs typeface="Arial" panose="020B0604020202020204" pitchFamily="34" charset="0"/>
            </a:endParaRPr>
          </a:p>
          <a:p>
            <a:pPr lvl="1"/>
            <a:endParaRPr lang="en-US">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989B612-2322-4947-B9DC-5886904675A4}"/>
              </a:ext>
            </a:extLst>
          </p:cNvPr>
          <p:cNvPicPr>
            <a:picLocks noChangeAspect="1" noChangeArrowheads="1"/>
          </p:cNvPicPr>
          <p:nvPr/>
        </p:nvPicPr>
        <p:blipFill>
          <a:blip r:embed="rId3" cstate="print"/>
          <a:srcRect/>
          <a:stretch>
            <a:fillRect/>
          </a:stretch>
        </p:blipFill>
        <p:spPr bwMode="auto">
          <a:xfrm>
            <a:off x="5102459" y="3570822"/>
            <a:ext cx="3653600" cy="2304309"/>
          </a:xfrm>
          <a:prstGeom prst="rect">
            <a:avLst/>
          </a:prstGeom>
          <a:noFill/>
        </p:spPr>
      </p:pic>
      <p:sp>
        <p:nvSpPr>
          <p:cNvPr id="7" name="TextBox 6">
            <a:extLst>
              <a:ext uri="{FF2B5EF4-FFF2-40B4-BE49-F238E27FC236}">
                <a16:creationId xmlns:a16="http://schemas.microsoft.com/office/drawing/2014/main" id="{9B15A8E4-DC31-4729-84E9-7DBEC50B0679}"/>
              </a:ext>
            </a:extLst>
          </p:cNvPr>
          <p:cNvSpPr txBox="1"/>
          <p:nvPr/>
        </p:nvSpPr>
        <p:spPr>
          <a:xfrm>
            <a:off x="5030031" y="5920812"/>
            <a:ext cx="3726028" cy="276999"/>
          </a:xfrm>
          <a:prstGeom prst="rect">
            <a:avLst/>
          </a:prstGeom>
          <a:noFill/>
        </p:spPr>
        <p:txBody>
          <a:bodyPr wrap="square" rtlCol="0">
            <a:spAutoFit/>
          </a:bodyPr>
          <a:lstStyle/>
          <a:p>
            <a:pPr algn="ctr"/>
            <a:r>
              <a:rPr lang="en-US" sz="1200">
                <a:solidFill>
                  <a:schemeClr val="bg1"/>
                </a:solidFill>
                <a:latin typeface="Arial" panose="020B0604020202020204" pitchFamily="34" charset="0"/>
                <a:cs typeface="Arial" panose="020B0604020202020204" pitchFamily="34" charset="0"/>
              </a:rPr>
              <a:t>Photo Credit: Life’s Random Bits</a:t>
            </a:r>
          </a:p>
        </p:txBody>
      </p:sp>
    </p:spTree>
    <p:extLst>
      <p:ext uri="{BB962C8B-B14F-4D97-AF65-F5344CB8AC3E}">
        <p14:creationId xmlns:p14="http://schemas.microsoft.com/office/powerpoint/2010/main" val="590725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Impact of Negative Responses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BB52FC2E-3D64-4967-BFBF-B2FCB8096C6A}"/>
              </a:ext>
            </a:extLst>
          </p:cNvPr>
          <p:cNvSpPr>
            <a:spLocks noGrp="1"/>
          </p:cNvSpPr>
          <p:nvPr>
            <p:ph idx="1"/>
          </p:nvPr>
        </p:nvSpPr>
        <p:spPr>
          <a:xfrm>
            <a:off x="73350" y="1760649"/>
            <a:ext cx="8962008" cy="2431105"/>
          </a:xfrm>
        </p:spPr>
        <p:txBody>
          <a:bodyPr>
            <a:noAutofit/>
          </a:bodyPr>
          <a:lstStyle/>
          <a:p>
            <a:pPr>
              <a:buNone/>
            </a:pPr>
            <a:r>
              <a:rPr lang="en-US" sz="4000">
                <a:latin typeface="Arial" panose="020B0604020202020204" pitchFamily="34" charset="0"/>
                <a:cs typeface="Arial" panose="020B0604020202020204" pitchFamily="34" charset="0"/>
              </a:rPr>
              <a:t>“Victims may be better off receiving no support at all than receiving reactions they consider to be hurtful.” </a:t>
            </a:r>
          </a:p>
        </p:txBody>
      </p:sp>
      <p:sp>
        <p:nvSpPr>
          <p:cNvPr id="3" name="TextBox 2">
            <a:extLst>
              <a:ext uri="{FF2B5EF4-FFF2-40B4-BE49-F238E27FC236}">
                <a16:creationId xmlns:a16="http://schemas.microsoft.com/office/drawing/2014/main" id="{A2A50013-973D-4A68-A309-E0D90CB4BBAA}"/>
              </a:ext>
            </a:extLst>
          </p:cNvPr>
          <p:cNvSpPr txBox="1"/>
          <p:nvPr/>
        </p:nvSpPr>
        <p:spPr>
          <a:xfrm>
            <a:off x="303291" y="5721790"/>
            <a:ext cx="8578158" cy="646331"/>
          </a:xfrm>
          <a:prstGeom prst="rect">
            <a:avLst/>
          </a:prstGeom>
          <a:noFill/>
        </p:spPr>
        <p:txBody>
          <a:bodyPr wrap="square" rtlCol="0">
            <a:spAutoFit/>
          </a:bodyPr>
          <a:lstStyle/>
          <a:p>
            <a:r>
              <a:rPr lang="en-US" sz="1200">
                <a:solidFill>
                  <a:schemeClr val="bg1"/>
                </a:solidFill>
                <a:latin typeface="Arial" panose="020B0604020202020204" pitchFamily="34" charset="0"/>
                <a:cs typeface="Arial" panose="020B0604020202020204" pitchFamily="34" charset="0"/>
              </a:rPr>
              <a:t>Source: Campbell, R., Ahrens, C.E., Sefl, T., Wasco, S.M., &amp; Barnes, H.E. (2001). Social reactions to rape victims: Healing and hurtful effects on psychological and physical health outcomes. </a:t>
            </a:r>
            <a:r>
              <a:rPr lang="en-US" sz="1200" i="1">
                <a:solidFill>
                  <a:schemeClr val="bg1"/>
                </a:solidFill>
                <a:latin typeface="Arial" panose="020B0604020202020204" pitchFamily="34" charset="0"/>
                <a:cs typeface="Arial" panose="020B0604020202020204" pitchFamily="34" charset="0"/>
              </a:rPr>
              <a:t>Violence and Victims, 16, </a:t>
            </a:r>
            <a:r>
              <a:rPr lang="en-US" sz="1200">
                <a:solidFill>
                  <a:schemeClr val="bg1"/>
                </a:solidFill>
                <a:latin typeface="Arial" panose="020B0604020202020204" pitchFamily="34" charset="0"/>
                <a:cs typeface="Arial" panose="020B0604020202020204" pitchFamily="34" charset="0"/>
              </a:rPr>
              <a:t>287-302 (quote on p. 300).</a:t>
            </a:r>
          </a:p>
          <a:p>
            <a:endParaRPr lang="en-US" sz="1200">
              <a:solidFill>
                <a:schemeClr val="bg1"/>
              </a:solidFill>
            </a:endParaRPr>
          </a:p>
        </p:txBody>
      </p:sp>
    </p:spTree>
    <p:extLst>
      <p:ext uri="{BB962C8B-B14F-4D97-AF65-F5344CB8AC3E}">
        <p14:creationId xmlns:p14="http://schemas.microsoft.com/office/powerpoint/2010/main" val="288738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Impact of Negative Responses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234FB759-5C95-49FD-8A21-35F7857F03AA}"/>
              </a:ext>
            </a:extLst>
          </p:cNvPr>
          <p:cNvSpPr>
            <a:spLocks noGrp="1"/>
          </p:cNvSpPr>
          <p:nvPr>
            <p:ph idx="1"/>
          </p:nvPr>
        </p:nvSpPr>
        <p:spPr>
          <a:xfrm>
            <a:off x="78143" y="1501650"/>
            <a:ext cx="5172867" cy="4625609"/>
          </a:xfrm>
        </p:spPr>
        <p:txBody>
          <a:bodyPr>
            <a:normAutofit/>
          </a:bodyPr>
          <a:lstStyle/>
          <a:p>
            <a:r>
              <a:rPr lang="en-US">
                <a:latin typeface="Arial" panose="020B0604020202020204" pitchFamily="34" charset="0"/>
                <a:cs typeface="Arial" panose="020B0604020202020204" pitchFamily="34" charset="0"/>
              </a:rPr>
              <a:t>Self-blame is particularly destructive for victims</a:t>
            </a:r>
          </a:p>
          <a:p>
            <a:pPr lvl="1"/>
            <a:r>
              <a:rPr lang="en-US">
                <a:latin typeface="Arial" panose="020B0604020202020204" pitchFamily="34" charset="0"/>
                <a:cs typeface="Arial" panose="020B0604020202020204" pitchFamily="34" charset="0"/>
              </a:rPr>
              <a:t>Can be fueled by negative social responses</a:t>
            </a:r>
          </a:p>
          <a:p>
            <a:pPr lvl="1"/>
            <a:r>
              <a:rPr lang="en-US">
                <a:latin typeface="Arial" panose="020B0604020202020204" pitchFamily="34" charset="0"/>
                <a:cs typeface="Arial" panose="020B0604020202020204" pitchFamily="34" charset="0"/>
              </a:rPr>
              <a:t>Level of emotional distress determined in large part by the degree of self-blame</a:t>
            </a:r>
          </a:p>
          <a:p>
            <a:pPr lvl="1"/>
            <a:endParaRPr lang="en-US">
              <a:latin typeface="Arial" panose="020B0604020202020204" pitchFamily="34" charset="0"/>
              <a:cs typeface="Arial" panose="020B0604020202020204" pitchFamily="34" charset="0"/>
            </a:endParaRPr>
          </a:p>
          <a:p>
            <a:pPr lvl="1"/>
            <a:endParaRPr lang="en-US">
              <a:latin typeface="Arial" panose="020B0604020202020204" pitchFamily="34" charset="0"/>
              <a:cs typeface="Arial" panose="020B0604020202020204" pitchFamily="34" charset="0"/>
            </a:endParaRPr>
          </a:p>
        </p:txBody>
      </p:sp>
      <p:pic>
        <p:nvPicPr>
          <p:cNvPr id="6" name="Picture 5" descr="Helping-Your-Kids-Cope-With-Divorce.jpg">
            <a:extLst>
              <a:ext uri="{FF2B5EF4-FFF2-40B4-BE49-F238E27FC236}">
                <a16:creationId xmlns:a16="http://schemas.microsoft.com/office/drawing/2014/main" id="{AE5C6435-A78C-4B6E-94A5-BB46E5504919}"/>
              </a:ext>
            </a:extLst>
          </p:cNvPr>
          <p:cNvPicPr>
            <a:picLocks noChangeAspect="1"/>
          </p:cNvPicPr>
          <p:nvPr/>
        </p:nvPicPr>
        <p:blipFill>
          <a:blip r:embed="rId3" cstate="print"/>
          <a:stretch>
            <a:fillRect/>
          </a:stretch>
        </p:blipFill>
        <p:spPr>
          <a:xfrm>
            <a:off x="5343784" y="1926499"/>
            <a:ext cx="3476182" cy="2653106"/>
          </a:xfrm>
          <a:prstGeom prst="rect">
            <a:avLst/>
          </a:prstGeom>
        </p:spPr>
      </p:pic>
      <p:sp>
        <p:nvSpPr>
          <p:cNvPr id="7" name="TextBox 6">
            <a:extLst>
              <a:ext uri="{FF2B5EF4-FFF2-40B4-BE49-F238E27FC236}">
                <a16:creationId xmlns:a16="http://schemas.microsoft.com/office/drawing/2014/main" id="{357CF7EB-A3C5-4A18-9E37-7D02A998D0BC}"/>
              </a:ext>
            </a:extLst>
          </p:cNvPr>
          <p:cNvSpPr txBox="1"/>
          <p:nvPr/>
        </p:nvSpPr>
        <p:spPr>
          <a:xfrm>
            <a:off x="5407158" y="4582745"/>
            <a:ext cx="3476182" cy="276999"/>
          </a:xfrm>
          <a:prstGeom prst="rect">
            <a:avLst/>
          </a:prstGeom>
          <a:noFill/>
        </p:spPr>
        <p:txBody>
          <a:bodyPr wrap="square" rtlCol="0">
            <a:spAutoFit/>
          </a:bodyPr>
          <a:lstStyle/>
          <a:p>
            <a:pPr algn="ctr"/>
            <a:r>
              <a:rPr lang="en-US" sz="1200">
                <a:solidFill>
                  <a:schemeClr val="bg1"/>
                </a:solidFill>
              </a:rPr>
              <a:t>Photo Credit: WordPress.com</a:t>
            </a:r>
          </a:p>
        </p:txBody>
      </p:sp>
    </p:spTree>
    <p:extLst>
      <p:ext uri="{BB962C8B-B14F-4D97-AF65-F5344CB8AC3E}">
        <p14:creationId xmlns:p14="http://schemas.microsoft.com/office/powerpoint/2010/main" val="2791293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Positive Responses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66BC180C-7827-473B-85AF-B4062451E44B}"/>
              </a:ext>
            </a:extLst>
          </p:cNvPr>
          <p:cNvSpPr>
            <a:spLocks noGrp="1"/>
          </p:cNvSpPr>
          <p:nvPr>
            <p:ph idx="1"/>
          </p:nvPr>
        </p:nvSpPr>
        <p:spPr>
          <a:xfrm>
            <a:off x="0" y="1497186"/>
            <a:ext cx="8229600" cy="4143124"/>
          </a:xfrm>
        </p:spPr>
        <p:txBody>
          <a:bodyPr>
            <a:normAutofit/>
          </a:bodyPr>
          <a:lstStyle/>
          <a:p>
            <a:pPr>
              <a:spcAft>
                <a:spcPts val="1200"/>
              </a:spcAft>
            </a:pPr>
            <a:r>
              <a:rPr lang="en-US">
                <a:latin typeface="Arial" panose="020B0604020202020204" pitchFamily="34" charset="0"/>
                <a:cs typeface="Arial" panose="020B0604020202020204" pitchFamily="34" charset="0"/>
              </a:rPr>
              <a:t>What does positive support look like?</a:t>
            </a:r>
          </a:p>
          <a:p>
            <a:pPr lvl="1"/>
            <a:r>
              <a:rPr lang="en-US">
                <a:latin typeface="Arial" panose="020B0604020202020204" pitchFamily="34" charset="0"/>
                <a:cs typeface="Arial" panose="020B0604020202020204" pitchFamily="34" charset="0"/>
              </a:rPr>
              <a:t>Being listened to</a:t>
            </a:r>
          </a:p>
          <a:p>
            <a:pPr lvl="1"/>
            <a:r>
              <a:rPr lang="en-US">
                <a:latin typeface="Arial" panose="020B0604020202020204" pitchFamily="34" charset="0"/>
                <a:cs typeface="Arial" panose="020B0604020202020204" pitchFamily="34" charset="0"/>
              </a:rPr>
              <a:t>Not being blamed</a:t>
            </a:r>
          </a:p>
          <a:p>
            <a:pPr lvl="1"/>
            <a:r>
              <a:rPr lang="en-US">
                <a:latin typeface="Arial" panose="020B0604020202020204" pitchFamily="34" charset="0"/>
                <a:cs typeface="Arial" panose="020B0604020202020204" pitchFamily="34" charset="0"/>
              </a:rPr>
              <a:t>Emotional support</a:t>
            </a:r>
          </a:p>
          <a:p>
            <a:pPr lvl="1"/>
            <a:r>
              <a:rPr lang="en-US">
                <a:latin typeface="Arial" panose="020B0604020202020204" pitchFamily="34" charset="0"/>
                <a:cs typeface="Arial" panose="020B0604020202020204" pitchFamily="34" charset="0"/>
              </a:rPr>
              <a:t>Autonomy</a:t>
            </a:r>
          </a:p>
          <a:p>
            <a:pPr lvl="1"/>
            <a:r>
              <a:rPr lang="en-US">
                <a:latin typeface="Arial" panose="020B0604020202020204" pitchFamily="34" charset="0"/>
                <a:cs typeface="Arial" panose="020B0604020202020204" pitchFamily="34" charset="0"/>
              </a:rPr>
              <a:t>Encouraged to talk about the sexual assault</a:t>
            </a:r>
          </a:p>
          <a:p>
            <a:pPr lvl="1">
              <a:spcAft>
                <a:spcPts val="1200"/>
              </a:spcAft>
            </a:pPr>
            <a:r>
              <a:rPr lang="en-US">
                <a:latin typeface="Arial" panose="020B0604020202020204" pitchFamily="34" charset="0"/>
                <a:cs typeface="Arial" panose="020B0604020202020204" pitchFamily="34" charset="0"/>
              </a:rPr>
              <a:t>Not being distracted with other things</a:t>
            </a:r>
          </a:p>
          <a:p>
            <a:pPr lvl="1"/>
            <a:endParaRPr lang="en-US">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3DA3E3AD-F16D-497D-8980-323A40B6B6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769346" y="2252804"/>
            <a:ext cx="2822514" cy="1784683"/>
          </a:xfrm>
          <a:prstGeom prst="rect">
            <a:avLst/>
          </a:prstGeom>
        </p:spPr>
      </p:pic>
      <p:sp>
        <p:nvSpPr>
          <p:cNvPr id="7" name="TextBox 6">
            <a:extLst>
              <a:ext uri="{FF2B5EF4-FFF2-40B4-BE49-F238E27FC236}">
                <a16:creationId xmlns:a16="http://schemas.microsoft.com/office/drawing/2014/main" id="{B69BF875-C178-41D5-876B-227B260376BB}"/>
              </a:ext>
            </a:extLst>
          </p:cNvPr>
          <p:cNvSpPr txBox="1"/>
          <p:nvPr/>
        </p:nvSpPr>
        <p:spPr>
          <a:xfrm>
            <a:off x="5769346" y="4054841"/>
            <a:ext cx="2931980" cy="276999"/>
          </a:xfrm>
          <a:prstGeom prst="rect">
            <a:avLst/>
          </a:prstGeom>
          <a:noFill/>
        </p:spPr>
        <p:txBody>
          <a:bodyPr wrap="square" rtlCol="0">
            <a:spAutoFit/>
          </a:bodyPr>
          <a:lstStyle/>
          <a:p>
            <a:pPr algn="ctr"/>
            <a:r>
              <a:rPr lang="en-US" sz="1200">
                <a:solidFill>
                  <a:schemeClr val="bg1"/>
                </a:solidFill>
                <a:latin typeface="Arial" panose="020B0604020202020204" pitchFamily="34" charset="0"/>
                <a:cs typeface="Arial" panose="020B0604020202020204" pitchFamily="34" charset="0"/>
              </a:rPr>
              <a:t>Photo Credit: Living The Bump</a:t>
            </a:r>
          </a:p>
        </p:txBody>
      </p:sp>
    </p:spTree>
    <p:extLst>
      <p:ext uri="{BB962C8B-B14F-4D97-AF65-F5344CB8AC3E}">
        <p14:creationId xmlns:p14="http://schemas.microsoft.com/office/powerpoint/2010/main" val="429260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Impact of Positive Responses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385614E7-96C7-4434-8E3E-6513D8DFF023}"/>
              </a:ext>
            </a:extLst>
          </p:cNvPr>
          <p:cNvSpPr>
            <a:spLocks noGrp="1"/>
          </p:cNvSpPr>
          <p:nvPr>
            <p:ph idx="1"/>
          </p:nvPr>
        </p:nvSpPr>
        <p:spPr>
          <a:xfrm>
            <a:off x="172806" y="2105033"/>
            <a:ext cx="8664734" cy="3657533"/>
          </a:xfrm>
        </p:spPr>
        <p:txBody>
          <a:bodyPr>
            <a:normAutofit fontScale="92500" lnSpcReduction="20000"/>
          </a:bodyPr>
          <a:lstStyle/>
          <a:p>
            <a:pPr>
              <a:spcAft>
                <a:spcPts val="1200"/>
              </a:spcAft>
            </a:pPr>
            <a:r>
              <a:rPr lang="en-US">
                <a:latin typeface="Arial" panose="020B0604020202020204" pitchFamily="34" charset="0"/>
                <a:cs typeface="Arial" panose="020B0604020202020204" pitchFamily="34" charset="0"/>
              </a:rPr>
              <a:t>Key is:</a:t>
            </a:r>
          </a:p>
          <a:p>
            <a:pPr>
              <a:spcAft>
                <a:spcPts val="1200"/>
              </a:spcAft>
              <a:buNone/>
            </a:pPr>
            <a:r>
              <a:rPr lang="en-US">
                <a:latin typeface="Arial" panose="020B0604020202020204" pitchFamily="34" charset="0"/>
                <a:cs typeface="Arial" panose="020B0604020202020204" pitchFamily="34" charset="0"/>
              </a:rPr>
              <a:t>	(1) Being believed, and</a:t>
            </a:r>
          </a:p>
          <a:p>
            <a:pPr>
              <a:buNone/>
            </a:pPr>
            <a:r>
              <a:rPr lang="en-US">
                <a:latin typeface="Arial" panose="020B0604020202020204" pitchFamily="34" charset="0"/>
                <a:cs typeface="Arial" panose="020B0604020202020204" pitchFamily="34" charset="0"/>
              </a:rPr>
              <a:t>	(2) Having someone to talk to</a:t>
            </a:r>
          </a:p>
          <a:p>
            <a:pPr>
              <a:buNone/>
            </a:pPr>
            <a:endParaRPr lang="en-US">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Victims with such a response have fewer physical and psychological symptoms</a:t>
            </a:r>
          </a:p>
          <a:p>
            <a:pPr>
              <a:buNone/>
            </a:pPr>
            <a:endParaRPr lang="en-US">
              <a:latin typeface="Arial" panose="020B0604020202020204" pitchFamily="34" charset="0"/>
              <a:cs typeface="Arial" panose="020B0604020202020204" pitchFamily="34" charset="0"/>
            </a:endParaRPr>
          </a:p>
          <a:p>
            <a:pPr>
              <a:buNone/>
            </a:pPr>
            <a:endParaRPr lang="en-US">
              <a:latin typeface="Arial" panose="020B0604020202020204" pitchFamily="34" charset="0"/>
              <a:cs typeface="Arial" panose="020B0604020202020204" pitchFamily="34" charset="0"/>
            </a:endParaRPr>
          </a:p>
          <a:p>
            <a:pPr>
              <a:buNone/>
            </a:pPr>
            <a:r>
              <a:rPr lang="en-US" sz="1600">
                <a:latin typeface="Arial" panose="020B0604020202020204" pitchFamily="34" charset="0"/>
                <a:cs typeface="Arial" panose="020B0604020202020204" pitchFamily="34" charset="0"/>
              </a:rPr>
              <a:t>	</a:t>
            </a:r>
            <a:endParaRPr lang="en-US" sz="120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D5E29DE-A125-4E50-B391-7E6ED28DE8F1}"/>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6068735" y="1630638"/>
            <a:ext cx="2687324" cy="1795133"/>
          </a:xfrm>
          <a:prstGeom prst="rect">
            <a:avLst/>
          </a:prstGeom>
        </p:spPr>
      </p:pic>
      <p:sp>
        <p:nvSpPr>
          <p:cNvPr id="7" name="TextBox 6">
            <a:extLst>
              <a:ext uri="{FF2B5EF4-FFF2-40B4-BE49-F238E27FC236}">
                <a16:creationId xmlns:a16="http://schemas.microsoft.com/office/drawing/2014/main" id="{0114CC49-B969-4E23-88C4-F082BDAA8A12}"/>
              </a:ext>
            </a:extLst>
          </p:cNvPr>
          <p:cNvSpPr txBox="1"/>
          <p:nvPr/>
        </p:nvSpPr>
        <p:spPr>
          <a:xfrm>
            <a:off x="5946407" y="3429000"/>
            <a:ext cx="2931980" cy="276999"/>
          </a:xfrm>
          <a:prstGeom prst="rect">
            <a:avLst/>
          </a:prstGeom>
          <a:noFill/>
        </p:spPr>
        <p:txBody>
          <a:bodyPr wrap="square" rtlCol="0">
            <a:spAutoFit/>
          </a:bodyPr>
          <a:lstStyle/>
          <a:p>
            <a:pPr algn="ctr"/>
            <a:r>
              <a:rPr lang="en-US" sz="1200">
                <a:solidFill>
                  <a:schemeClr val="bg1"/>
                </a:solidFill>
                <a:latin typeface="Arial" panose="020B0604020202020204" pitchFamily="34" charset="0"/>
                <a:cs typeface="Arial" panose="020B0604020202020204" pitchFamily="34" charset="0"/>
              </a:rPr>
              <a:t>Photo Credit: Mindell Law Firm</a:t>
            </a:r>
          </a:p>
        </p:txBody>
      </p:sp>
    </p:spTree>
    <p:extLst>
      <p:ext uri="{BB962C8B-B14F-4D97-AF65-F5344CB8AC3E}">
        <p14:creationId xmlns:p14="http://schemas.microsoft.com/office/powerpoint/2010/main" val="2209933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True First Responders</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8" name="Content Placeholder 2">
            <a:extLst>
              <a:ext uri="{FF2B5EF4-FFF2-40B4-BE49-F238E27FC236}">
                <a16:creationId xmlns:a16="http://schemas.microsoft.com/office/drawing/2014/main" id="{416B2B21-D91C-437E-9008-D02BAA14B613}"/>
              </a:ext>
            </a:extLst>
          </p:cNvPr>
          <p:cNvSpPr>
            <a:spLocks noGrp="1"/>
          </p:cNvSpPr>
          <p:nvPr>
            <p:ph idx="1"/>
          </p:nvPr>
        </p:nvSpPr>
        <p:spPr>
          <a:xfrm>
            <a:off x="0" y="1377496"/>
            <a:ext cx="8013521" cy="4625609"/>
          </a:xfrm>
        </p:spPr>
        <p:txBody>
          <a:bodyPr/>
          <a:lstStyle/>
          <a:p>
            <a:pPr>
              <a:spcBef>
                <a:spcPts val="0"/>
              </a:spcBef>
              <a:spcAft>
                <a:spcPts val="1200"/>
              </a:spcAft>
            </a:pPr>
            <a:r>
              <a:rPr lang="en-US" dirty="0">
                <a:latin typeface="Arial" panose="020B0604020202020204" pitchFamily="34" charset="0"/>
                <a:cs typeface="Arial" panose="020B0604020202020204" pitchFamily="34" charset="0"/>
              </a:rPr>
              <a:t>Informal support providers play an absolutely critical role in victim recovery</a:t>
            </a:r>
          </a:p>
          <a:p>
            <a:pPr lvl="1">
              <a:spcBef>
                <a:spcPts val="0"/>
              </a:spcBef>
            </a:pPr>
            <a:r>
              <a:rPr lang="en-US" sz="3200" dirty="0">
                <a:latin typeface="Arial" panose="020B0604020202020204" pitchFamily="34" charset="0"/>
                <a:cs typeface="Arial" panose="020B0604020202020204" pitchFamily="34" charset="0"/>
              </a:rPr>
              <a:t>But they are typically</a:t>
            </a:r>
          </a:p>
          <a:p>
            <a:pPr lvl="1">
              <a:spcBef>
                <a:spcPts val="0"/>
              </a:spcBef>
              <a:spcAft>
                <a:spcPts val="1200"/>
              </a:spcAft>
              <a:buNone/>
            </a:pPr>
            <a:r>
              <a:rPr lang="en-US" sz="3200" dirty="0">
                <a:latin typeface="Arial" panose="020B0604020202020204" pitchFamily="34" charset="0"/>
                <a:cs typeface="Arial" panose="020B0604020202020204" pitchFamily="34" charset="0"/>
              </a:rPr>
              <a:t>	unprepared for it</a:t>
            </a:r>
          </a:p>
          <a:p>
            <a:pPr lvl="1">
              <a:spcBef>
                <a:spcPts val="0"/>
              </a:spcBef>
            </a:pPr>
            <a:r>
              <a:rPr lang="en-US" sz="3200" dirty="0">
                <a:latin typeface="Arial" panose="020B0604020202020204" pitchFamily="34" charset="0"/>
                <a:cs typeface="Arial" panose="020B0604020202020204" pitchFamily="34" charset="0"/>
              </a:rPr>
              <a:t>Need strategies to</a:t>
            </a:r>
          </a:p>
          <a:p>
            <a:pPr lvl="1">
              <a:spcBef>
                <a:spcPts val="0"/>
              </a:spcBef>
              <a:buNone/>
            </a:pPr>
            <a:r>
              <a:rPr lang="en-US" sz="3200" dirty="0">
                <a:latin typeface="Arial" panose="020B0604020202020204" pitchFamily="34" charset="0"/>
                <a:cs typeface="Arial" panose="020B0604020202020204" pitchFamily="34" charset="0"/>
              </a:rPr>
              <a:t>	prepare and assist them</a:t>
            </a:r>
          </a:p>
        </p:txBody>
      </p:sp>
      <p:pic>
        <p:nvPicPr>
          <p:cNvPr id="9" name="Picture 8" descr="walking in sunlight.jpg">
            <a:extLst>
              <a:ext uri="{FF2B5EF4-FFF2-40B4-BE49-F238E27FC236}">
                <a16:creationId xmlns:a16="http://schemas.microsoft.com/office/drawing/2014/main" id="{F6B3D767-38C9-4D02-BEC1-7D2CF2DABC28}"/>
              </a:ext>
            </a:extLst>
          </p:cNvPr>
          <p:cNvPicPr>
            <a:picLocks noChangeAspect="1"/>
          </p:cNvPicPr>
          <p:nvPr/>
        </p:nvPicPr>
        <p:blipFill>
          <a:blip r:embed="rId3" cstate="print"/>
          <a:stretch>
            <a:fillRect/>
          </a:stretch>
        </p:blipFill>
        <p:spPr>
          <a:xfrm>
            <a:off x="5966161" y="2725514"/>
            <a:ext cx="2550968" cy="3401291"/>
          </a:xfrm>
          <a:prstGeom prst="rect">
            <a:avLst/>
          </a:prstGeom>
        </p:spPr>
      </p:pic>
    </p:spTree>
    <p:extLst>
      <p:ext uri="{BB962C8B-B14F-4D97-AF65-F5344CB8AC3E}">
        <p14:creationId xmlns:p14="http://schemas.microsoft.com/office/powerpoint/2010/main" val="1807375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588" y="2200189"/>
            <a:ext cx="6215412" cy="2286000"/>
          </a:xfrm>
        </p:spPr>
        <p:txBody>
          <a:bodyPr/>
          <a:lstStyle/>
          <a:p>
            <a:r>
              <a:rPr lang="en-US">
                <a:solidFill>
                  <a:srgbClr val="002060"/>
                </a:solidFill>
                <a:latin typeface="Arial" panose="020B0604020202020204" pitchFamily="34" charset="0"/>
                <a:cs typeface="Arial" panose="020B0604020202020204" pitchFamily="34" charset="0"/>
              </a:rPr>
              <a:t>Preparing support people to respond</a:t>
            </a:r>
          </a:p>
        </p:txBody>
      </p:sp>
      <p:pic>
        <p:nvPicPr>
          <p:cNvPr id="6" name="Picture 5">
            <a:extLst>
              <a:ext uri="{FF2B5EF4-FFF2-40B4-BE49-F238E27FC236}">
                <a16:creationId xmlns:a16="http://schemas.microsoft.com/office/drawing/2014/main" id="{A0C90BFD-F37B-46BB-852D-0C3D7A23F279}"/>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138503" y="5258751"/>
            <a:ext cx="3821922" cy="1462744"/>
          </a:xfrm>
          <a:prstGeom prst="rect">
            <a:avLst/>
          </a:prstGeom>
        </p:spPr>
      </p:pic>
      <p:pic>
        <p:nvPicPr>
          <p:cNvPr id="5" name="Picture 4">
            <a:extLst>
              <a:ext uri="{FF2B5EF4-FFF2-40B4-BE49-F238E27FC236}">
                <a16:creationId xmlns:a16="http://schemas.microsoft.com/office/drawing/2014/main" id="{6149D2A7-921D-4C65-943E-38F1B936A00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960425" y="4773105"/>
            <a:ext cx="2070453" cy="1948390"/>
          </a:xfrm>
          <a:prstGeom prst="rect">
            <a:avLst/>
          </a:prstGeom>
        </p:spPr>
      </p:pic>
    </p:spTree>
    <p:extLst>
      <p:ext uri="{BB962C8B-B14F-4D97-AF65-F5344CB8AC3E}">
        <p14:creationId xmlns:p14="http://schemas.microsoft.com/office/powerpoint/2010/main" val="2360372701"/>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Start by Believing Campaign</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6C9D42DE-1D5F-47AA-8973-8B8705299538}"/>
              </a:ext>
            </a:extLst>
          </p:cNvPr>
          <p:cNvSpPr>
            <a:spLocks noGrp="1"/>
          </p:cNvSpPr>
          <p:nvPr>
            <p:ph idx="1"/>
          </p:nvPr>
        </p:nvSpPr>
        <p:spPr>
          <a:xfrm>
            <a:off x="-1" y="1477222"/>
            <a:ext cx="9044413" cy="4800600"/>
          </a:xfrm>
        </p:spPr>
        <p:txBody>
          <a:bodyPr>
            <a:normAutofit/>
          </a:bodyPr>
          <a:lstStyle/>
          <a:p>
            <a:pPr>
              <a:spcAft>
                <a:spcPts val="1200"/>
              </a:spcAft>
            </a:pPr>
            <a:r>
              <a:rPr lang="en-US">
                <a:latin typeface="Arial" panose="020B0604020202020204" pitchFamily="34" charset="0"/>
                <a:cs typeface="Arial" panose="020B0604020202020204" pitchFamily="34" charset="0"/>
              </a:rPr>
              <a:t>Global campaign developed by End Violence Against Women International (EVAWI)</a:t>
            </a:r>
          </a:p>
          <a:p>
            <a:pPr lvl="1">
              <a:spcAft>
                <a:spcPts val="1200"/>
              </a:spcAft>
            </a:pPr>
            <a:r>
              <a:rPr lang="en-US">
                <a:latin typeface="Arial" panose="020B0604020202020204" pitchFamily="34" charset="0"/>
                <a:cs typeface="Arial" panose="020B0604020202020204" pitchFamily="34" charset="0"/>
              </a:rPr>
              <a:t>Designed to prepare friends, family members, and professionals to respond positively to a disclosure of sexual assault victimization</a:t>
            </a:r>
          </a:p>
          <a:p>
            <a:pPr lvl="1">
              <a:spcAft>
                <a:spcPts val="1200"/>
              </a:spcAft>
            </a:pPr>
            <a:r>
              <a:rPr lang="en-US">
                <a:latin typeface="Arial" panose="020B0604020202020204" pitchFamily="34" charset="0"/>
                <a:cs typeface="Arial" panose="020B0604020202020204" pitchFamily="34" charset="0"/>
              </a:rPr>
              <a:t>Goal is to enhance well-being and encourage both reporting and help-seeking among survivors</a:t>
            </a:r>
          </a:p>
          <a:p>
            <a:pPr lvl="1">
              <a:spcAft>
                <a:spcPts val="1200"/>
              </a:spcAft>
            </a:pPr>
            <a:r>
              <a:rPr lang="en-US">
                <a:latin typeface="Arial" panose="020B0604020202020204" pitchFamily="34" charset="0"/>
                <a:cs typeface="Arial" panose="020B0604020202020204" pitchFamily="34" charset="0"/>
              </a:rPr>
              <a:t>Campaign first launched in April 2011</a:t>
            </a:r>
          </a:p>
        </p:txBody>
      </p:sp>
    </p:spTree>
    <p:extLst>
      <p:ext uri="{BB962C8B-B14F-4D97-AF65-F5344CB8AC3E}">
        <p14:creationId xmlns:p14="http://schemas.microsoft.com/office/powerpoint/2010/main" val="1486028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390A605-6939-45B5-91C8-98E4D9667BC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128518" y="6032918"/>
            <a:ext cx="1562721" cy="684992"/>
          </a:xfrm>
          <a:prstGeom prst="rect">
            <a:avLst/>
          </a:prstGeom>
        </p:spPr>
      </p:pic>
      <p:pic>
        <p:nvPicPr>
          <p:cNvPr id="14" name="Picture 13" descr="A person with collar shirt&#10;&#10;Description generated with high confidence">
            <a:extLst>
              <a:ext uri="{FF2B5EF4-FFF2-40B4-BE49-F238E27FC236}">
                <a16:creationId xmlns:a16="http://schemas.microsoft.com/office/drawing/2014/main" id="{ADA7FB7E-D1D6-419B-9D18-0B59D4189BD8}"/>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0"/>
            <a:ext cx="9144000" cy="5916706"/>
          </a:xfrm>
          <a:prstGeom prst="rect">
            <a:avLst/>
          </a:prstGeom>
        </p:spPr>
      </p:pic>
    </p:spTree>
    <p:extLst>
      <p:ext uri="{BB962C8B-B14F-4D97-AF65-F5344CB8AC3E}">
        <p14:creationId xmlns:p14="http://schemas.microsoft.com/office/powerpoint/2010/main" val="11534565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CFCA53-C0B2-4FD4-8867-9C7E8FE3448B}"/>
              </a:ext>
            </a:extLst>
          </p:cNvPr>
          <p:cNvPicPr>
            <a:picLocks noChangeAspect="1"/>
          </p:cNvPicPr>
          <p:nvPr/>
        </p:nvPicPr>
        <p:blipFill>
          <a:blip r:embed="rId3"/>
          <a:stretch>
            <a:fillRect/>
          </a:stretch>
        </p:blipFill>
        <p:spPr>
          <a:xfrm>
            <a:off x="0" y="0"/>
            <a:ext cx="9144000" cy="6858000"/>
          </a:xfrm>
          <a:prstGeom prst="rect">
            <a:avLst/>
          </a:prstGeom>
        </p:spPr>
      </p:pic>
      <p:pic>
        <p:nvPicPr>
          <p:cNvPr id="5" name="Picture 4">
            <a:extLst>
              <a:ext uri="{FF2B5EF4-FFF2-40B4-BE49-F238E27FC236}">
                <a16:creationId xmlns:a16="http://schemas.microsoft.com/office/drawing/2014/main" id="{DEB72A7B-8039-43A7-93B3-5849C5274A15}"/>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153755" y="5906997"/>
            <a:ext cx="885650" cy="833437"/>
          </a:xfrm>
          <a:prstGeom prst="rect">
            <a:avLst/>
          </a:prstGeom>
        </p:spPr>
      </p:pic>
      <p:pic>
        <p:nvPicPr>
          <p:cNvPr id="6" name="Picture 5">
            <a:extLst>
              <a:ext uri="{FF2B5EF4-FFF2-40B4-BE49-F238E27FC236}">
                <a16:creationId xmlns:a16="http://schemas.microsoft.com/office/drawing/2014/main" id="{B7F568DA-1816-41FF-A35F-85A3F17266F7}"/>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318070" y="6067575"/>
            <a:ext cx="1762949" cy="672859"/>
          </a:xfrm>
          <a:prstGeom prst="rect">
            <a:avLst/>
          </a:prstGeom>
        </p:spPr>
      </p:pic>
    </p:spTree>
    <p:extLst>
      <p:ext uri="{BB962C8B-B14F-4D97-AF65-F5344CB8AC3E}">
        <p14:creationId xmlns:p14="http://schemas.microsoft.com/office/powerpoint/2010/main" val="18863959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Then Launch a Campaign!</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FE61F981-07F8-4FA9-8382-360AB46E84C1}"/>
              </a:ext>
            </a:extLst>
          </p:cNvPr>
          <p:cNvSpPr>
            <a:spLocks noGrp="1"/>
          </p:cNvSpPr>
          <p:nvPr>
            <p:ph idx="1"/>
          </p:nvPr>
        </p:nvSpPr>
        <p:spPr>
          <a:xfrm>
            <a:off x="0" y="1329172"/>
            <a:ext cx="9144000" cy="455240"/>
          </a:xfrm>
        </p:spPr>
        <p:txBody>
          <a:bodyPr>
            <a:normAutofit fontScale="92500" lnSpcReduction="10000"/>
          </a:bodyPr>
          <a:lstStyle/>
          <a:p>
            <a:pPr marL="82296" indent="0" algn="ctr">
              <a:buNone/>
            </a:pPr>
            <a:r>
              <a:rPr lang="en-US" sz="2400">
                <a:latin typeface="Arial" panose="020B0604020202020204" pitchFamily="34" charset="0"/>
                <a:cs typeface="Arial" panose="020B0604020202020204" pitchFamily="34" charset="0"/>
              </a:rPr>
              <a:t>Communities across the country have launched their own campaigns</a:t>
            </a:r>
          </a:p>
          <a:p>
            <a:pPr lvl="1"/>
            <a:endParaRPr lang="en-US" sz="20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E680D04E-888B-4F4E-A1E2-4A623E1B4EC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690408" y="1874085"/>
            <a:ext cx="5399731" cy="4319785"/>
          </a:xfrm>
          <a:prstGeom prst="rect">
            <a:avLst/>
          </a:prstGeom>
          <a:solidFill>
            <a:schemeClr val="bg1"/>
          </a:solidFill>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15528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dirty="0">
                <a:latin typeface="Arial" panose="020B0604020202020204" pitchFamily="34" charset="0"/>
                <a:cs typeface="Arial" panose="020B0604020202020204" pitchFamily="34" charset="0"/>
              </a:rPr>
              <a:t>Campaign Materials Available</a:t>
            </a:r>
            <a:endParaRPr lang="en-US"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2">
            <a:extLst>
              <a:ext uri="{FF2B5EF4-FFF2-40B4-BE49-F238E27FC236}">
                <a16:creationId xmlns:a16="http://schemas.microsoft.com/office/drawing/2014/main" id="{1C7CE02D-B14B-44DE-B1AD-7F48AAB1B4D8}"/>
              </a:ext>
            </a:extLst>
          </p:cNvPr>
          <p:cNvSpPr>
            <a:spLocks noGrp="1"/>
          </p:cNvSpPr>
          <p:nvPr>
            <p:ph idx="1"/>
          </p:nvPr>
        </p:nvSpPr>
        <p:spPr>
          <a:xfrm>
            <a:off x="211872" y="1597795"/>
            <a:ext cx="8544187" cy="4625609"/>
          </a:xfrm>
        </p:spPr>
        <p:txBody>
          <a:bodyPr>
            <a:normAutofit/>
          </a:bodyPr>
          <a:lstStyle/>
          <a:p>
            <a:r>
              <a:rPr lang="en-US" dirty="0">
                <a:latin typeface="Arial" panose="020B0604020202020204" pitchFamily="34" charset="0"/>
                <a:cs typeface="Arial" panose="020B0604020202020204" pitchFamily="34" charset="0"/>
              </a:rPr>
              <a:t>Action Kits</a:t>
            </a:r>
          </a:p>
          <a:p>
            <a:r>
              <a:rPr lang="en-US" dirty="0">
                <a:latin typeface="Arial" panose="020B0604020202020204" pitchFamily="34" charset="0"/>
                <a:cs typeface="Arial" panose="020B0604020202020204" pitchFamily="34" charset="0"/>
              </a:rPr>
              <a:t>Print materials</a:t>
            </a:r>
          </a:p>
          <a:p>
            <a:r>
              <a:rPr lang="en-US" dirty="0">
                <a:latin typeface="Arial" panose="020B0604020202020204" pitchFamily="34" charset="0"/>
                <a:cs typeface="Arial" panose="020B0604020202020204" pitchFamily="34" charset="0"/>
              </a:rPr>
              <a:t>Graphics and templates</a:t>
            </a:r>
          </a:p>
          <a:p>
            <a:r>
              <a:rPr lang="en-US" dirty="0">
                <a:latin typeface="Arial" panose="020B0604020202020204" pitchFamily="34" charset="0"/>
                <a:cs typeface="Arial" panose="020B0604020202020204" pitchFamily="34" charset="0"/>
              </a:rPr>
              <a:t>Start by Believing Video</a:t>
            </a:r>
          </a:p>
          <a:p>
            <a:r>
              <a:rPr lang="en-US" dirty="0">
                <a:latin typeface="Arial" panose="020B0604020202020204" pitchFamily="34" charset="0"/>
                <a:cs typeface="Arial" panose="020B0604020202020204" pitchFamily="34" charset="0"/>
              </a:rPr>
              <a:t>Supporting research</a:t>
            </a:r>
          </a:p>
          <a:p>
            <a:r>
              <a:rPr lang="en-US">
                <a:latin typeface="Arial" panose="020B0604020202020204" pitchFamily="34" charset="0"/>
                <a:cs typeface="Arial" panose="020B0604020202020204" pitchFamily="34" charset="0"/>
              </a:rPr>
              <a:t>Promotional items</a:t>
            </a:r>
            <a:endParaRPr lang="en-US" dirty="0">
              <a:latin typeface="Arial" panose="020B0604020202020204" pitchFamily="34" charset="0"/>
              <a:cs typeface="Arial" panose="020B0604020202020204" pitchFamily="34" charset="0"/>
            </a:endParaRPr>
          </a:p>
          <a:p>
            <a:pPr marL="118872" indent="0">
              <a:buNone/>
            </a:pP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7532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400">
                <a:latin typeface="Arial" panose="020B0604020202020204" pitchFamily="34" charset="0"/>
                <a:cs typeface="Arial" panose="020B0604020202020204" pitchFamily="34" charset="0"/>
              </a:rPr>
              <a:t>Social Media </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grpSp>
        <p:nvGrpSpPr>
          <p:cNvPr id="8" name="Group 7">
            <a:extLst>
              <a:ext uri="{FF2B5EF4-FFF2-40B4-BE49-F238E27FC236}">
                <a16:creationId xmlns:a16="http://schemas.microsoft.com/office/drawing/2014/main" id="{EC5C5F28-64DE-47D1-BAC3-13643458CAFC}"/>
              </a:ext>
            </a:extLst>
          </p:cNvPr>
          <p:cNvGrpSpPr/>
          <p:nvPr/>
        </p:nvGrpSpPr>
        <p:grpSpPr>
          <a:xfrm>
            <a:off x="253610" y="1379510"/>
            <a:ext cx="8792482" cy="1785104"/>
            <a:chOff x="392947" y="1749561"/>
            <a:chExt cx="8792482" cy="1785104"/>
          </a:xfrm>
        </p:grpSpPr>
        <p:sp>
          <p:nvSpPr>
            <p:cNvPr id="5" name="TextBox 4">
              <a:extLst>
                <a:ext uri="{FF2B5EF4-FFF2-40B4-BE49-F238E27FC236}">
                  <a16:creationId xmlns:a16="http://schemas.microsoft.com/office/drawing/2014/main" id="{048F050D-CC96-453F-A1B7-9A9E0877D2CD}"/>
                </a:ext>
              </a:extLst>
            </p:cNvPr>
            <p:cNvSpPr txBox="1"/>
            <p:nvPr/>
          </p:nvSpPr>
          <p:spPr>
            <a:xfrm>
              <a:off x="1154097" y="1749561"/>
              <a:ext cx="7803472" cy="1785104"/>
            </a:xfrm>
            <a:prstGeom prst="rect">
              <a:avLst/>
            </a:prstGeom>
            <a:noFill/>
          </p:spPr>
          <p:txBody>
            <a:bodyPr wrap="square" rtlCol="0">
              <a:spAutoFit/>
            </a:bodyPr>
            <a:lstStyle/>
            <a:p>
              <a:r>
                <a:rPr lang="en-US" sz="2400" b="1" dirty="0">
                  <a:solidFill>
                    <a:schemeClr val="bg1">
                      <a:lumMod val="95000"/>
                    </a:schemeClr>
                  </a:solidFill>
                  <a:latin typeface="Arial" panose="020B0604020202020204" pitchFamily="34" charset="0"/>
                  <a:cs typeface="Arial" panose="020B0604020202020204" pitchFamily="34" charset="0"/>
                </a:rPr>
                <a:t>SBB Page</a:t>
              </a:r>
            </a:p>
            <a:p>
              <a:r>
                <a:rPr lang="en-US" b="1" dirty="0">
                  <a:solidFill>
                    <a:schemeClr val="bg1">
                      <a:lumMod val="95000"/>
                    </a:schemeClr>
                  </a:solidFill>
                  <a:latin typeface="Arial" panose="020B0604020202020204" pitchFamily="34" charset="0"/>
                  <a:cs typeface="Arial" panose="020B0604020202020204" pitchFamily="34" charset="0"/>
                </a:rPr>
                <a:t> </a:t>
              </a:r>
              <a:r>
                <a:rPr lang="en-US" sz="1400" b="1" dirty="0">
                  <a:solidFill>
                    <a:schemeClr val="bg1">
                      <a:lumMod val="95000"/>
                    </a:schemeClr>
                  </a:solidFill>
                  <a:latin typeface="Arial" panose="020B0604020202020204" pitchFamily="34" charset="0"/>
                  <a:cs typeface="Arial" panose="020B0604020202020204" pitchFamily="34" charset="0"/>
                </a:rPr>
                <a:t>https://www.facebook.com/pages/Start-by-Believing-Campaign/147418678643694</a:t>
              </a:r>
            </a:p>
            <a:p>
              <a:endParaRPr lang="en-US" sz="1200" b="1" u="sng" dirty="0">
                <a:solidFill>
                  <a:schemeClr val="bg1">
                    <a:lumMod val="95000"/>
                  </a:schemeClr>
                </a:solidFill>
                <a:latin typeface="Arial" panose="020B0604020202020204" pitchFamily="34" charset="0"/>
                <a:cs typeface="Arial" panose="020B0604020202020204" pitchFamily="34" charset="0"/>
              </a:endParaRPr>
            </a:p>
            <a:p>
              <a:endParaRPr lang="en-US" sz="1400" b="1" dirty="0">
                <a:solidFill>
                  <a:schemeClr val="bg1">
                    <a:lumMod val="95000"/>
                  </a:schemeClr>
                </a:solidFill>
                <a:latin typeface="Arial" panose="020B0604020202020204" pitchFamily="34" charset="0"/>
                <a:cs typeface="Arial" panose="020B0604020202020204" pitchFamily="34" charset="0"/>
              </a:endParaRPr>
            </a:p>
            <a:p>
              <a:endParaRPr lang="en-US" sz="2400" b="1" dirty="0">
                <a:solidFill>
                  <a:schemeClr val="bg1">
                    <a:lumMod val="95000"/>
                  </a:schemeClr>
                </a:solidFill>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139D39F-B559-42A2-BA1A-EFD3D66FC3A3}"/>
                </a:ext>
              </a:extLst>
            </p:cNvPr>
            <p:cNvSpPr txBox="1"/>
            <p:nvPr/>
          </p:nvSpPr>
          <p:spPr>
            <a:xfrm>
              <a:off x="1134862" y="2575795"/>
              <a:ext cx="8050567" cy="954107"/>
            </a:xfrm>
            <a:prstGeom prst="rect">
              <a:avLst/>
            </a:prstGeom>
            <a:noFill/>
          </p:spPr>
          <p:txBody>
            <a:bodyPr wrap="square" rtlCol="0">
              <a:spAutoFit/>
            </a:bodyPr>
            <a:lstStyle/>
            <a:p>
              <a:r>
                <a:rPr lang="pl-PL" sz="2400" b="1" dirty="0">
                  <a:solidFill>
                    <a:schemeClr val="bg1">
                      <a:lumMod val="95000"/>
                    </a:schemeClr>
                  </a:solidFill>
                  <a:latin typeface="Arial" panose="020B0604020202020204" pitchFamily="34" charset="0"/>
                  <a:cs typeface="Arial" panose="020B0604020202020204" pitchFamily="34" charset="0"/>
                </a:rPr>
                <a:t>Hashtag</a:t>
              </a:r>
            </a:p>
            <a:p>
              <a:r>
                <a:rPr lang="pl-PL" sz="1400" b="1" dirty="0">
                  <a:solidFill>
                    <a:schemeClr val="bg1">
                      <a:lumMod val="95000"/>
                    </a:schemeClr>
                  </a:solidFill>
                  <a:latin typeface="Arial" panose="020B0604020202020204" pitchFamily="34" charset="0"/>
                  <a:cs typeface="Arial" panose="020B0604020202020204" pitchFamily="34" charset="0"/>
                </a:rPr>
                <a:t>#StartbyBelieving</a:t>
              </a:r>
            </a:p>
            <a:p>
              <a:endParaRPr lang="en-US"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B1313A02-4F3B-44C0-9DBC-4D550E9393C0}"/>
                </a:ext>
              </a:extLst>
            </p:cNvPr>
            <p:cNvPicPr>
              <a:picLocks noChangeAspect="1"/>
            </p:cNvPicPr>
            <p:nvPr/>
          </p:nvPicPr>
          <p:blipFill>
            <a:blip r:embed="rId3"/>
            <a:stretch>
              <a:fillRect/>
            </a:stretch>
          </p:blipFill>
          <p:spPr>
            <a:xfrm>
              <a:off x="392947" y="1832642"/>
              <a:ext cx="548640" cy="553174"/>
            </a:xfrm>
            <a:prstGeom prst="rect">
              <a:avLst/>
            </a:prstGeom>
          </p:spPr>
        </p:pic>
        <p:pic>
          <p:nvPicPr>
            <p:cNvPr id="12" name="Picture 11">
              <a:extLst>
                <a:ext uri="{FF2B5EF4-FFF2-40B4-BE49-F238E27FC236}">
                  <a16:creationId xmlns:a16="http://schemas.microsoft.com/office/drawing/2014/main" id="{67180234-D747-47A2-A614-33767DC7488F}"/>
                </a:ext>
              </a:extLst>
            </p:cNvPr>
            <p:cNvPicPr>
              <a:picLocks noChangeAspect="1"/>
            </p:cNvPicPr>
            <p:nvPr/>
          </p:nvPicPr>
          <p:blipFill>
            <a:blip r:embed="rId4"/>
            <a:stretch>
              <a:fillRect/>
            </a:stretch>
          </p:blipFill>
          <p:spPr>
            <a:xfrm>
              <a:off x="392947" y="2638892"/>
              <a:ext cx="548640" cy="544403"/>
            </a:xfrm>
            <a:prstGeom prst="rect">
              <a:avLst/>
            </a:prstGeom>
          </p:spPr>
        </p:pic>
      </p:grpSp>
      <p:grpSp>
        <p:nvGrpSpPr>
          <p:cNvPr id="10" name="Group 9">
            <a:extLst>
              <a:ext uri="{FF2B5EF4-FFF2-40B4-BE49-F238E27FC236}">
                <a16:creationId xmlns:a16="http://schemas.microsoft.com/office/drawing/2014/main" id="{F1DAFD7F-FB3A-44CB-8967-DB363D1025CB}"/>
              </a:ext>
            </a:extLst>
          </p:cNvPr>
          <p:cNvGrpSpPr/>
          <p:nvPr/>
        </p:nvGrpSpPr>
        <p:grpSpPr>
          <a:xfrm>
            <a:off x="256570" y="3024683"/>
            <a:ext cx="8789522" cy="2479643"/>
            <a:chOff x="392947" y="4302144"/>
            <a:chExt cx="8789522" cy="2479643"/>
          </a:xfrm>
        </p:grpSpPr>
        <p:sp>
          <p:nvSpPr>
            <p:cNvPr id="6" name="TextBox 5">
              <a:extLst>
                <a:ext uri="{FF2B5EF4-FFF2-40B4-BE49-F238E27FC236}">
                  <a16:creationId xmlns:a16="http://schemas.microsoft.com/office/drawing/2014/main" id="{95722049-9A56-4961-82C5-BBEE0CDE80F3}"/>
                </a:ext>
              </a:extLst>
            </p:cNvPr>
            <p:cNvSpPr txBox="1"/>
            <p:nvPr/>
          </p:nvSpPr>
          <p:spPr>
            <a:xfrm>
              <a:off x="1131902" y="5827680"/>
              <a:ext cx="8050567" cy="954107"/>
            </a:xfrm>
            <a:prstGeom prst="rect">
              <a:avLst/>
            </a:prstGeom>
            <a:noFill/>
          </p:spPr>
          <p:txBody>
            <a:bodyPr wrap="square" rtlCol="0">
              <a:spAutoFit/>
            </a:bodyPr>
            <a:lstStyle/>
            <a:p>
              <a:r>
                <a:rPr lang="pl-PL" sz="2400" b="1" dirty="0">
                  <a:solidFill>
                    <a:schemeClr val="bg1"/>
                  </a:solidFill>
                  <a:latin typeface="Arial" panose="020B0604020202020204" pitchFamily="34" charset="0"/>
                  <a:cs typeface="Arial" panose="020B0604020202020204" pitchFamily="34" charset="0"/>
                </a:rPr>
                <a:t>Instagram</a:t>
              </a:r>
            </a:p>
            <a:p>
              <a:r>
                <a:rPr lang="pl-PL" sz="1400" b="1" dirty="0">
                  <a:solidFill>
                    <a:schemeClr val="bg1">
                      <a:lumMod val="95000"/>
                    </a:schemeClr>
                  </a:solidFill>
                  <a:latin typeface="Arial" panose="020B0604020202020204" pitchFamily="34" charset="0"/>
                  <a:cs typeface="Arial" panose="020B0604020202020204" pitchFamily="34" charset="0"/>
                </a:rPr>
                <a:t>@EVAWintl - https://www.instagram.com/evawintl/</a:t>
              </a:r>
            </a:p>
            <a:p>
              <a:endParaRPr lang="en-US" dirty="0">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10630B2B-DCE2-4728-A147-358AEFC7FAB3}"/>
                </a:ext>
              </a:extLst>
            </p:cNvPr>
            <p:cNvPicPr>
              <a:picLocks noChangeAspect="1"/>
            </p:cNvPicPr>
            <p:nvPr/>
          </p:nvPicPr>
          <p:blipFill>
            <a:blip r:embed="rId5"/>
            <a:stretch>
              <a:fillRect/>
            </a:stretch>
          </p:blipFill>
          <p:spPr>
            <a:xfrm>
              <a:off x="403218" y="5878933"/>
              <a:ext cx="548640" cy="553212"/>
            </a:xfrm>
            <a:prstGeom prst="rect">
              <a:avLst/>
            </a:prstGeom>
          </p:spPr>
        </p:pic>
        <p:pic>
          <p:nvPicPr>
            <p:cNvPr id="13" name="Picture 12">
              <a:extLst>
                <a:ext uri="{FF2B5EF4-FFF2-40B4-BE49-F238E27FC236}">
                  <a16:creationId xmlns:a16="http://schemas.microsoft.com/office/drawing/2014/main" id="{05F80EB6-1F16-4550-9C61-6DFE674CD183}"/>
                </a:ext>
              </a:extLst>
            </p:cNvPr>
            <p:cNvPicPr>
              <a:picLocks noChangeAspect="1"/>
            </p:cNvPicPr>
            <p:nvPr/>
          </p:nvPicPr>
          <p:blipFill>
            <a:blip r:embed="rId3"/>
            <a:stretch>
              <a:fillRect/>
            </a:stretch>
          </p:blipFill>
          <p:spPr>
            <a:xfrm>
              <a:off x="392947" y="4356418"/>
              <a:ext cx="548640" cy="553174"/>
            </a:xfrm>
            <a:prstGeom prst="rect">
              <a:avLst/>
            </a:prstGeom>
          </p:spPr>
        </p:pic>
        <p:sp>
          <p:nvSpPr>
            <p:cNvPr id="14" name="TextBox 13">
              <a:extLst>
                <a:ext uri="{FF2B5EF4-FFF2-40B4-BE49-F238E27FC236}">
                  <a16:creationId xmlns:a16="http://schemas.microsoft.com/office/drawing/2014/main" id="{91166732-F3E5-41A1-BCDF-6F524E6D09CB}"/>
                </a:ext>
              </a:extLst>
            </p:cNvPr>
            <p:cNvSpPr txBox="1"/>
            <p:nvPr/>
          </p:nvSpPr>
          <p:spPr>
            <a:xfrm>
              <a:off x="1131902" y="5159545"/>
              <a:ext cx="8050567" cy="677108"/>
            </a:xfrm>
            <a:prstGeom prst="rect">
              <a:avLst/>
            </a:prstGeom>
            <a:noFill/>
          </p:spPr>
          <p:txBody>
            <a:bodyPr wrap="square" rtlCol="0">
              <a:spAutoFit/>
            </a:bodyPr>
            <a:lstStyle/>
            <a:p>
              <a:r>
                <a:rPr lang="en-US" sz="2400" b="1" dirty="0">
                  <a:solidFill>
                    <a:schemeClr val="bg1"/>
                  </a:solidFill>
                  <a:latin typeface="Arial" panose="020B0604020202020204" pitchFamily="34" charset="0"/>
                  <a:cs typeface="Arial" panose="020B0604020202020204" pitchFamily="34" charset="0"/>
                </a:rPr>
                <a:t>X</a:t>
              </a:r>
              <a:br>
                <a:rPr lang="en-US" sz="2400" b="1" dirty="0">
                  <a:solidFill>
                    <a:schemeClr val="bg1"/>
                  </a:solidFill>
                  <a:latin typeface="Arial" panose="020B0604020202020204" pitchFamily="34" charset="0"/>
                  <a:cs typeface="Arial" panose="020B0604020202020204" pitchFamily="34" charset="0"/>
                </a:rPr>
              </a:br>
              <a:r>
                <a:rPr lang="pl-PL" sz="1400" b="1" dirty="0">
                  <a:solidFill>
                    <a:schemeClr val="bg1">
                      <a:lumMod val="95000"/>
                    </a:schemeClr>
                  </a:solidFill>
                  <a:latin typeface="Arial" panose="020B0604020202020204" pitchFamily="34" charset="0"/>
                  <a:cs typeface="Arial" panose="020B0604020202020204" pitchFamily="34" charset="0"/>
                </a:rPr>
                <a:t>@EVAWintl</a:t>
              </a:r>
              <a:endParaRPr lang="en-US"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77CCEAFD-429B-4139-8BB4-B0019ECCACDE}"/>
                </a:ext>
              </a:extLst>
            </p:cNvPr>
            <p:cNvPicPr>
              <a:picLocks noChangeAspect="1"/>
            </p:cNvPicPr>
            <p:nvPr/>
          </p:nvPicPr>
          <p:blipFill>
            <a:blip r:embed="rId6"/>
            <a:stretch>
              <a:fillRect/>
            </a:stretch>
          </p:blipFill>
          <p:spPr>
            <a:xfrm>
              <a:off x="403218" y="5132008"/>
              <a:ext cx="548640" cy="548640"/>
            </a:xfrm>
            <a:prstGeom prst="rect">
              <a:avLst/>
            </a:prstGeom>
          </p:spPr>
        </p:pic>
        <p:sp>
          <p:nvSpPr>
            <p:cNvPr id="3" name="Rectangle 2">
              <a:extLst>
                <a:ext uri="{FF2B5EF4-FFF2-40B4-BE49-F238E27FC236}">
                  <a16:creationId xmlns:a16="http://schemas.microsoft.com/office/drawing/2014/main" id="{FF84A126-21DE-4EC2-8FF2-79265ACDF4F6}"/>
                </a:ext>
              </a:extLst>
            </p:cNvPr>
            <p:cNvSpPr/>
            <p:nvPr/>
          </p:nvSpPr>
          <p:spPr>
            <a:xfrm>
              <a:off x="1131902" y="4302144"/>
              <a:ext cx="8012098" cy="892552"/>
            </a:xfrm>
            <a:prstGeom prst="rect">
              <a:avLst/>
            </a:prstGeom>
          </p:spPr>
          <p:txBody>
            <a:bodyPr wrap="square">
              <a:spAutoFit/>
            </a:bodyPr>
            <a:lstStyle/>
            <a:p>
              <a:r>
                <a:rPr lang="en-US" sz="2400" b="1">
                  <a:solidFill>
                    <a:schemeClr val="bg1"/>
                  </a:solidFill>
                  <a:latin typeface="Arial" panose="020B0604020202020204" pitchFamily="34" charset="0"/>
                  <a:cs typeface="Arial" panose="020B0604020202020204" pitchFamily="34" charset="0"/>
                </a:rPr>
                <a:t>EVAWI Page</a:t>
              </a:r>
            </a:p>
            <a:p>
              <a:r>
                <a:rPr lang="en-US" sz="1400" b="1">
                  <a:solidFill>
                    <a:schemeClr val="bg1">
                      <a:lumMod val="95000"/>
                    </a:schemeClr>
                  </a:solidFill>
                  <a:latin typeface="Arial" panose="020B0604020202020204" pitchFamily="34" charset="0"/>
                  <a:cs typeface="Arial" panose="020B0604020202020204" pitchFamily="34" charset="0"/>
                </a:rPr>
                <a:t>https://www.facebook.com/pages/End-Violence-Against-Women-EVAW-International/104495444561</a:t>
              </a:r>
            </a:p>
          </p:txBody>
        </p:sp>
      </p:grpSp>
      <p:pic>
        <p:nvPicPr>
          <p:cNvPr id="2050" name="Picture 2" descr="Free Vector | Twitter new 2023 X logo on white background vector">
            <a:extLst>
              <a:ext uri="{FF2B5EF4-FFF2-40B4-BE49-F238E27FC236}">
                <a16:creationId xmlns:a16="http://schemas.microsoft.com/office/drawing/2014/main" id="{4CECF155-6D9D-FCDF-8556-DE2536DAB8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314613" y="3901196"/>
            <a:ext cx="443718" cy="443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9572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588" y="2200189"/>
            <a:ext cx="6215412" cy="2286000"/>
          </a:xfrm>
        </p:spPr>
        <p:txBody>
          <a:bodyPr/>
          <a:lstStyle/>
          <a:p>
            <a:r>
              <a:rPr lang="en-US" dirty="0">
                <a:solidFill>
                  <a:srgbClr val="002060"/>
                </a:solidFill>
                <a:latin typeface="Arial" panose="020B0604020202020204" pitchFamily="34" charset="0"/>
                <a:cs typeface="Arial" panose="020B0604020202020204" pitchFamily="34" charset="0"/>
              </a:rPr>
              <a:t>Campaign Spotlights</a:t>
            </a:r>
          </a:p>
        </p:txBody>
      </p:sp>
      <p:pic>
        <p:nvPicPr>
          <p:cNvPr id="6" name="Picture 5">
            <a:extLst>
              <a:ext uri="{FF2B5EF4-FFF2-40B4-BE49-F238E27FC236}">
                <a16:creationId xmlns:a16="http://schemas.microsoft.com/office/drawing/2014/main" id="{A0C90BFD-F37B-46BB-852D-0C3D7A23F279}"/>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138503" y="5258751"/>
            <a:ext cx="3821922" cy="1462744"/>
          </a:xfrm>
          <a:prstGeom prst="rect">
            <a:avLst/>
          </a:prstGeom>
        </p:spPr>
      </p:pic>
      <p:pic>
        <p:nvPicPr>
          <p:cNvPr id="5" name="Picture 4">
            <a:extLst>
              <a:ext uri="{FF2B5EF4-FFF2-40B4-BE49-F238E27FC236}">
                <a16:creationId xmlns:a16="http://schemas.microsoft.com/office/drawing/2014/main" id="{6149D2A7-921D-4C65-943E-38F1B936A00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960425" y="4773105"/>
            <a:ext cx="2070453" cy="1948390"/>
          </a:xfrm>
          <a:prstGeom prst="rect">
            <a:avLst/>
          </a:prstGeom>
        </p:spPr>
      </p:pic>
    </p:spTree>
    <p:extLst>
      <p:ext uri="{BB962C8B-B14F-4D97-AF65-F5344CB8AC3E}">
        <p14:creationId xmlns:p14="http://schemas.microsoft.com/office/powerpoint/2010/main" val="3389576688"/>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9526" y="1467582"/>
            <a:ext cx="7016324" cy="3522492"/>
          </a:xfrm>
        </p:spPr>
        <p:txBody>
          <a:bodyPr>
            <a:normAutofit/>
          </a:bodyPr>
          <a:lstStyle/>
          <a:p>
            <a:pPr marL="118872" indent="0">
              <a:buNone/>
            </a:pPr>
            <a:r>
              <a:rPr lang="en-US" sz="4000" b="1" dirty="0">
                <a:solidFill>
                  <a:srgbClr val="FFFF00"/>
                </a:solidFill>
                <a:latin typeface="Arial" panose="020B0604020202020204" pitchFamily="34" charset="0"/>
                <a:cs typeface="Arial" panose="020B0604020202020204" pitchFamily="34" charset="0"/>
              </a:rPr>
              <a:t>Feel free to replace / add slides featuring other campaigns including your own community or region.</a:t>
            </a:r>
          </a:p>
        </p:txBody>
      </p:sp>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6648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33631" y="291313"/>
            <a:ext cx="7025777" cy="4653437"/>
          </a:xfrm>
          <a:prstGeom prst="rect">
            <a:avLst/>
          </a:prstGeom>
          <a:ln>
            <a:noFill/>
          </a:ln>
          <a:effectLst>
            <a:outerShdw blurRad="292100" dist="139700" dir="2700000" algn="tl" rotWithShape="0">
              <a:srgbClr val="333333">
                <a:alpha val="65000"/>
              </a:srgbClr>
            </a:outerShdw>
          </a:effectLst>
        </p:spPr>
      </p:pic>
      <p:cxnSp>
        <p:nvCxnSpPr>
          <p:cNvPr id="4" name="Straight Connector 3"/>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8EF54DD4-85B5-4F23-AC96-E2E0120283D1}"/>
              </a:ext>
            </a:extLst>
          </p:cNvPr>
          <p:cNvSpPr txBox="1"/>
          <p:nvPr/>
        </p:nvSpPr>
        <p:spPr>
          <a:xfrm>
            <a:off x="773145" y="4944750"/>
            <a:ext cx="7746166" cy="1200329"/>
          </a:xfrm>
          <a:prstGeom prst="rect">
            <a:avLst/>
          </a:prstGeom>
          <a:noFill/>
        </p:spPr>
        <p:txBody>
          <a:bodyPr wrap="square" rtlCol="0" anchor="t">
            <a:spAutoFit/>
          </a:bodyPr>
          <a:lstStyle/>
          <a:p>
            <a:pPr algn="ctr"/>
            <a:r>
              <a:rPr lang="en-US" sz="3600">
                <a:solidFill>
                  <a:schemeClr val="bg1"/>
                </a:solidFill>
                <a:latin typeface="Arial" panose="020B0604020202020204" pitchFamily="34" charset="0"/>
                <a:cs typeface="Arial" panose="020B0604020202020204" pitchFamily="34" charset="0"/>
              </a:rPr>
              <a:t>Palm Beach County Victim Services &amp; Certified Rape Crisis Center</a:t>
            </a:r>
            <a:endParaRPr lang="en-US" sz="3600" b="1">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03160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778272" y="645599"/>
            <a:ext cx="5705603" cy="4279202"/>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0" y="5012072"/>
            <a:ext cx="9144000" cy="1200329"/>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University of Texas Health Science Center</a:t>
            </a:r>
          </a:p>
          <a:p>
            <a:pPr algn="ctr"/>
            <a:r>
              <a:rPr lang="en-US" sz="3600">
                <a:solidFill>
                  <a:schemeClr val="bg1"/>
                </a:solidFill>
                <a:latin typeface="Arial" panose="020B0604020202020204" pitchFamily="34" charset="0"/>
                <a:cs typeface="Arial" panose="020B0604020202020204" pitchFamily="34" charset="0"/>
              </a:rPr>
              <a:t>San Antonio</a:t>
            </a:r>
          </a:p>
        </p:txBody>
      </p:sp>
    </p:spTree>
    <p:extLst>
      <p:ext uri="{BB962C8B-B14F-4D97-AF65-F5344CB8AC3E}">
        <p14:creationId xmlns:p14="http://schemas.microsoft.com/office/powerpoint/2010/main" val="42529884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9" name="Picture 8" descr="A group of people posing for a photo&#10;&#10;Description generated with high confidence">
            <a:extLst>
              <a:ext uri="{FF2B5EF4-FFF2-40B4-BE49-F238E27FC236}">
                <a16:creationId xmlns:a16="http://schemas.microsoft.com/office/drawing/2014/main" id="{2A94ABDC-559B-4585-BD58-A940464E862C}"/>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00574" y="262311"/>
            <a:ext cx="8001503" cy="4373965"/>
          </a:xfrm>
          <a:prstGeom prst="rect">
            <a:avLst/>
          </a:prstGeom>
        </p:spPr>
      </p:pic>
      <p:sp>
        <p:nvSpPr>
          <p:cNvPr id="3" name="TextBox 2">
            <a:extLst>
              <a:ext uri="{FF2B5EF4-FFF2-40B4-BE49-F238E27FC236}">
                <a16:creationId xmlns:a16="http://schemas.microsoft.com/office/drawing/2014/main" id="{1B57CA99-AA2A-44B9-9BED-5802856DE7DC}"/>
              </a:ext>
            </a:extLst>
          </p:cNvPr>
          <p:cNvSpPr txBox="1"/>
          <p:nvPr/>
        </p:nvSpPr>
        <p:spPr>
          <a:xfrm>
            <a:off x="677619" y="4900241"/>
            <a:ext cx="7924458" cy="1200329"/>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Tulsa Group - American Association of University Women (AAUW)</a:t>
            </a:r>
          </a:p>
        </p:txBody>
      </p:sp>
    </p:spTree>
    <p:extLst>
      <p:ext uri="{BB962C8B-B14F-4D97-AF65-F5344CB8AC3E}">
        <p14:creationId xmlns:p14="http://schemas.microsoft.com/office/powerpoint/2010/main" val="419674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7" name="Straight Connector 6"/>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2BC58BE0-FC5A-41A4-A6C2-82E9E74D1D37}"/>
              </a:ext>
            </a:extLst>
          </p:cNvPr>
          <p:cNvSpPr txBox="1"/>
          <p:nvPr/>
        </p:nvSpPr>
        <p:spPr>
          <a:xfrm>
            <a:off x="0" y="241370"/>
            <a:ext cx="9144001" cy="1323439"/>
          </a:xfrm>
          <a:prstGeom prst="rect">
            <a:avLst/>
          </a:prstGeom>
          <a:noFill/>
        </p:spPr>
        <p:txBody>
          <a:bodyPr wrap="square" rtlCol="0">
            <a:spAutoFit/>
          </a:bodyPr>
          <a:lstStyle/>
          <a:p>
            <a:pPr algn="ctr"/>
            <a:r>
              <a:rPr lang="en-US" sz="4000">
                <a:solidFill>
                  <a:schemeClr val="bg1"/>
                </a:solidFill>
                <a:latin typeface="Arial" panose="020B0604020202020204" pitchFamily="34" charset="0"/>
                <a:cs typeface="Arial" panose="020B0604020202020204" pitchFamily="34" charset="0"/>
              </a:rPr>
              <a:t>Orlando, Florida</a:t>
            </a:r>
          </a:p>
          <a:p>
            <a:endParaRPr lang="en-US" sz="400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D84A666B-F331-4234-88E2-202B016F48C4}"/>
              </a:ext>
            </a:extLst>
          </p:cNvPr>
          <p:cNvSpPr txBox="1"/>
          <p:nvPr/>
        </p:nvSpPr>
        <p:spPr>
          <a:xfrm>
            <a:off x="878698" y="4297105"/>
            <a:ext cx="2800629" cy="707886"/>
          </a:xfrm>
          <a:prstGeom prst="rect">
            <a:avLst/>
          </a:prstGeom>
          <a:noFill/>
        </p:spPr>
        <p:txBody>
          <a:bodyPr wrap="square" rtlCol="0" anchor="t">
            <a:spAutoFit/>
          </a:bodyPr>
          <a:lstStyle/>
          <a:p>
            <a:pPr algn="ctr"/>
            <a:r>
              <a:rPr lang="en-US" sz="2000">
                <a:solidFill>
                  <a:schemeClr val="bg1"/>
                </a:solidFill>
              </a:rPr>
              <a:t>Chief of Police</a:t>
            </a:r>
            <a:endParaRPr lang="en-US">
              <a:solidFill>
                <a:schemeClr val="bg1"/>
              </a:solidFill>
            </a:endParaRPr>
          </a:p>
          <a:p>
            <a:pPr algn="ctr"/>
            <a:r>
              <a:rPr lang="en-US" sz="2000">
                <a:solidFill>
                  <a:schemeClr val="bg1"/>
                </a:solidFill>
              </a:rPr>
              <a:t>John Mina</a:t>
            </a:r>
            <a:endParaRPr lang="en-US">
              <a:solidFill>
                <a:schemeClr val="bg1"/>
              </a:solidFill>
            </a:endParaRPr>
          </a:p>
        </p:txBody>
      </p:sp>
      <p:sp>
        <p:nvSpPr>
          <p:cNvPr id="15" name="TextBox 14">
            <a:extLst>
              <a:ext uri="{FF2B5EF4-FFF2-40B4-BE49-F238E27FC236}">
                <a16:creationId xmlns:a16="http://schemas.microsoft.com/office/drawing/2014/main" id="{48D9B898-C6EA-412A-94AF-02FC8C852840}"/>
              </a:ext>
            </a:extLst>
          </p:cNvPr>
          <p:cNvSpPr txBox="1"/>
          <p:nvPr/>
        </p:nvSpPr>
        <p:spPr>
          <a:xfrm>
            <a:off x="5657964" y="4271660"/>
            <a:ext cx="2273484" cy="707886"/>
          </a:xfrm>
          <a:prstGeom prst="rect">
            <a:avLst/>
          </a:prstGeom>
          <a:noFill/>
        </p:spPr>
        <p:txBody>
          <a:bodyPr wrap="square" rtlCol="0">
            <a:spAutoFit/>
          </a:bodyPr>
          <a:lstStyle/>
          <a:p>
            <a:pPr algn="ctr"/>
            <a:r>
              <a:rPr lang="en-US" sz="2000">
                <a:solidFill>
                  <a:schemeClr val="bg1"/>
                </a:solidFill>
              </a:rPr>
              <a:t>Mayor </a:t>
            </a:r>
          </a:p>
          <a:p>
            <a:pPr algn="ctr"/>
            <a:r>
              <a:rPr lang="en-US" sz="2000">
                <a:solidFill>
                  <a:schemeClr val="bg1"/>
                </a:solidFill>
              </a:rPr>
              <a:t>Buddy Dyer</a:t>
            </a:r>
          </a:p>
        </p:txBody>
      </p:sp>
      <p:pic>
        <p:nvPicPr>
          <p:cNvPr id="14" name="Picture 13" descr="A person standing in a room&#10;&#10;Description generated with very high confidence">
            <a:extLst>
              <a:ext uri="{FF2B5EF4-FFF2-40B4-BE49-F238E27FC236}">
                <a16:creationId xmlns:a16="http://schemas.microsoft.com/office/drawing/2014/main" id="{DD2B7276-688B-429E-8D21-A572CED357A3}"/>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20590" t="-5294" r="39496" b="5294"/>
          <a:stretch/>
        </p:blipFill>
        <p:spPr>
          <a:xfrm>
            <a:off x="5362030" y="1362911"/>
            <a:ext cx="2648621" cy="3738180"/>
          </a:xfrm>
          <a:prstGeom prst="rect">
            <a:avLst/>
          </a:prstGeom>
        </p:spPr>
      </p:pic>
      <p:sp>
        <p:nvSpPr>
          <p:cNvPr id="10" name="TextBox 9">
            <a:extLst>
              <a:ext uri="{FF2B5EF4-FFF2-40B4-BE49-F238E27FC236}">
                <a16:creationId xmlns:a16="http://schemas.microsoft.com/office/drawing/2014/main" id="{6E01ACF9-2B76-4617-8067-8119FAF94D2E}"/>
              </a:ext>
            </a:extLst>
          </p:cNvPr>
          <p:cNvSpPr txBox="1"/>
          <p:nvPr/>
        </p:nvSpPr>
        <p:spPr>
          <a:xfrm>
            <a:off x="878698" y="5110646"/>
            <a:ext cx="2800629" cy="707886"/>
          </a:xfrm>
          <a:prstGeom prst="rect">
            <a:avLst/>
          </a:prstGeom>
          <a:noFill/>
        </p:spPr>
        <p:txBody>
          <a:bodyPr wrap="square" rtlCol="0" anchor="t">
            <a:spAutoFit/>
          </a:bodyPr>
          <a:lstStyle/>
          <a:p>
            <a:pPr algn="ctr"/>
            <a:r>
              <a:rPr lang="en-US" sz="2000">
                <a:solidFill>
                  <a:schemeClr val="bg1"/>
                </a:solidFill>
              </a:rPr>
              <a:t>Chief of Police</a:t>
            </a:r>
            <a:endParaRPr lang="en-US">
              <a:solidFill>
                <a:schemeClr val="bg1"/>
              </a:solidFill>
            </a:endParaRPr>
          </a:p>
          <a:p>
            <a:pPr algn="ctr"/>
            <a:r>
              <a:rPr lang="en-US" sz="2000">
                <a:solidFill>
                  <a:schemeClr val="bg1"/>
                </a:solidFill>
              </a:rPr>
              <a:t>John Mina</a:t>
            </a:r>
            <a:endParaRPr lang="en-US">
              <a:solidFill>
                <a:schemeClr val="bg1"/>
              </a:solidFill>
            </a:endParaRPr>
          </a:p>
        </p:txBody>
      </p:sp>
      <p:pic>
        <p:nvPicPr>
          <p:cNvPr id="13" name="Picture 12" descr="A person holding a sign&#10;&#10;Description generated with high confidence">
            <a:extLst>
              <a:ext uri="{FF2B5EF4-FFF2-40B4-BE49-F238E27FC236}">
                <a16:creationId xmlns:a16="http://schemas.microsoft.com/office/drawing/2014/main" id="{0C12554C-2CB8-41BB-BE12-F0F0528BCA10}"/>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l="19549" t="4588" r="29527" b="-4588"/>
          <a:stretch/>
        </p:blipFill>
        <p:spPr>
          <a:xfrm>
            <a:off x="1039725" y="1535581"/>
            <a:ext cx="2539375" cy="3739896"/>
          </a:xfrm>
          <a:prstGeom prst="rect">
            <a:avLst/>
          </a:prstGeom>
        </p:spPr>
      </p:pic>
      <p:sp>
        <p:nvSpPr>
          <p:cNvPr id="16" name="TextBox 15">
            <a:extLst>
              <a:ext uri="{FF2B5EF4-FFF2-40B4-BE49-F238E27FC236}">
                <a16:creationId xmlns:a16="http://schemas.microsoft.com/office/drawing/2014/main" id="{2FBF2DC1-1543-45EE-899E-BB734193A620}"/>
              </a:ext>
            </a:extLst>
          </p:cNvPr>
          <p:cNvSpPr txBox="1"/>
          <p:nvPr/>
        </p:nvSpPr>
        <p:spPr>
          <a:xfrm>
            <a:off x="5657964" y="5085201"/>
            <a:ext cx="2273484" cy="707886"/>
          </a:xfrm>
          <a:prstGeom prst="rect">
            <a:avLst/>
          </a:prstGeom>
          <a:noFill/>
        </p:spPr>
        <p:txBody>
          <a:bodyPr wrap="square" rtlCol="0">
            <a:spAutoFit/>
          </a:bodyPr>
          <a:lstStyle/>
          <a:p>
            <a:pPr algn="ctr"/>
            <a:r>
              <a:rPr lang="en-US" sz="2000">
                <a:solidFill>
                  <a:schemeClr val="bg1"/>
                </a:solidFill>
              </a:rPr>
              <a:t>Mayor </a:t>
            </a:r>
          </a:p>
          <a:p>
            <a:pPr algn="ctr"/>
            <a:r>
              <a:rPr lang="en-US" sz="2000">
                <a:solidFill>
                  <a:schemeClr val="bg1"/>
                </a:solidFill>
              </a:rPr>
              <a:t>Buddy Dyer</a:t>
            </a:r>
          </a:p>
        </p:txBody>
      </p:sp>
    </p:spTree>
    <p:extLst>
      <p:ext uri="{BB962C8B-B14F-4D97-AF65-F5344CB8AC3E}">
        <p14:creationId xmlns:p14="http://schemas.microsoft.com/office/powerpoint/2010/main" val="405240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7" name="Rectangle 6">
            <a:extLst>
              <a:ext uri="{FF2B5EF4-FFF2-40B4-BE49-F238E27FC236}">
                <a16:creationId xmlns:a16="http://schemas.microsoft.com/office/drawing/2014/main" id="{0460408D-9732-4FA1-96E6-2B1B61C4B9C9}"/>
              </a:ext>
            </a:extLst>
          </p:cNvPr>
          <p:cNvSpPr/>
          <p:nvPr/>
        </p:nvSpPr>
        <p:spPr>
          <a:xfrm>
            <a:off x="860638" y="668594"/>
            <a:ext cx="7553730" cy="4040055"/>
          </a:xfrm>
          <a:prstGeom prst="rect">
            <a:avLst/>
          </a:prstGeom>
          <a:blipFill>
            <a:blip r:embed="rId3"/>
            <a:srcRect/>
            <a:stretch>
              <a:fillRect t="-8000" b="-8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8" name="TextBox 7">
            <a:extLst>
              <a:ext uri="{FF2B5EF4-FFF2-40B4-BE49-F238E27FC236}">
                <a16:creationId xmlns:a16="http://schemas.microsoft.com/office/drawing/2014/main" id="{32990A34-A63C-4904-827D-846A7524C9AB}"/>
              </a:ext>
            </a:extLst>
          </p:cNvPr>
          <p:cNvSpPr txBox="1"/>
          <p:nvPr/>
        </p:nvSpPr>
        <p:spPr>
          <a:xfrm>
            <a:off x="680368" y="4961688"/>
            <a:ext cx="7994210" cy="923330"/>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Mountain Home Air Force Base, Idaho</a:t>
            </a:r>
          </a:p>
          <a:p>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5907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123939" y="6448147"/>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graphicFrame>
        <p:nvGraphicFramePr>
          <p:cNvPr id="4" name="Diagram 3"/>
          <p:cNvGraphicFramePr/>
          <p:nvPr>
            <p:extLst>
              <p:ext uri="{D42A27DB-BD31-4B8C-83A1-F6EECF244321}">
                <p14:modId xmlns:p14="http://schemas.microsoft.com/office/powerpoint/2010/main" val="2691528617"/>
              </p:ext>
            </p:extLst>
          </p:nvPr>
        </p:nvGraphicFramePr>
        <p:xfrm>
          <a:off x="0" y="71021"/>
          <a:ext cx="9072979" cy="62853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A person holding a sign&#10;&#10;Description generated with very high confidence">
            <a:extLst>
              <a:ext uri="{FF2B5EF4-FFF2-40B4-BE49-F238E27FC236}">
                <a16:creationId xmlns:a16="http://schemas.microsoft.com/office/drawing/2014/main" id="{A8136C2D-F216-496E-9028-38DE9B04F8B6}"/>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5778144" y="2601818"/>
            <a:ext cx="2153346" cy="3224981"/>
          </a:xfrm>
          <a:prstGeom prst="rect">
            <a:avLst/>
          </a:prstGeom>
          <a:ln>
            <a:noFill/>
          </a:ln>
          <a:effectLst>
            <a:outerShdw blurRad="292100" dist="139700" dir="2700000" algn="tl" rotWithShape="0">
              <a:srgbClr val="333333">
                <a:alpha val="65000"/>
              </a:srgbClr>
            </a:outerShdw>
          </a:effectLst>
        </p:spPr>
      </p:pic>
      <p:pic>
        <p:nvPicPr>
          <p:cNvPr id="8" name="Picture 7" descr="A group of people posing for a photo&#10;&#10;Description generated with very high confidence">
            <a:extLst>
              <a:ext uri="{FF2B5EF4-FFF2-40B4-BE49-F238E27FC236}">
                <a16:creationId xmlns:a16="http://schemas.microsoft.com/office/drawing/2014/main" id="{1A1AFBEE-E428-43A9-B0AF-5DD388FAFF7B}"/>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568171" y="834501"/>
            <a:ext cx="4641802" cy="3099370"/>
          </a:xfrm>
          <a:prstGeom prst="rect">
            <a:avLst/>
          </a:prstGeom>
          <a:ln>
            <a:noFill/>
          </a:ln>
          <a:effectLst>
            <a:outerShdw blurRad="292100" dist="139700" dir="2700000" algn="tl" rotWithShape="0">
              <a:srgbClr val="333333">
                <a:alpha val="65000"/>
              </a:srgbClr>
            </a:outerShdw>
          </a:effectLst>
        </p:spPr>
      </p:pic>
      <p:sp>
        <p:nvSpPr>
          <p:cNvPr id="16" name="TextBox 15">
            <a:extLst>
              <a:ext uri="{FF2B5EF4-FFF2-40B4-BE49-F238E27FC236}">
                <a16:creationId xmlns:a16="http://schemas.microsoft.com/office/drawing/2014/main" id="{DF1D6DB1-DE4D-44F2-AD69-8D1B4BCEE402}"/>
              </a:ext>
            </a:extLst>
          </p:cNvPr>
          <p:cNvSpPr txBox="1"/>
          <p:nvPr/>
        </p:nvSpPr>
        <p:spPr>
          <a:xfrm>
            <a:off x="740187" y="4141881"/>
            <a:ext cx="4196621" cy="1200329"/>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Central Virginia</a:t>
            </a:r>
          </a:p>
          <a:p>
            <a:pPr algn="ctr"/>
            <a:r>
              <a:rPr lang="en-US" sz="3600">
                <a:solidFill>
                  <a:schemeClr val="bg1"/>
                </a:solidFill>
                <a:latin typeface="Arial" panose="020B0604020202020204" pitchFamily="34" charset="0"/>
                <a:cs typeface="Arial" panose="020B0604020202020204" pitchFamily="34" charset="0"/>
              </a:rPr>
              <a:t>Starts by Believing </a:t>
            </a:r>
          </a:p>
        </p:txBody>
      </p:sp>
      <p:pic>
        <p:nvPicPr>
          <p:cNvPr id="7" name="Picture 6">
            <a:extLst>
              <a:ext uri="{FF2B5EF4-FFF2-40B4-BE49-F238E27FC236}">
                <a16:creationId xmlns:a16="http://schemas.microsoft.com/office/drawing/2014/main" id="{E4298077-CF95-4445-BF42-C85B10879B1E}"/>
              </a:ext>
            </a:extLst>
          </p:cNvPr>
          <p:cNvPicPr>
            <a:picLocks noChangeAspect="1"/>
          </p:cNvPicPr>
          <p:nvPr/>
        </p:nvPicPr>
        <p:blipFill>
          <a:blip r:embed="rId10"/>
          <a:stretch>
            <a:fillRect/>
          </a:stretch>
        </p:blipFill>
        <p:spPr>
          <a:xfrm>
            <a:off x="5502267" y="445451"/>
            <a:ext cx="2705100" cy="2010547"/>
          </a:xfrm>
          <a:prstGeom prst="rect">
            <a:avLst/>
          </a:prstGeom>
        </p:spPr>
      </p:pic>
    </p:spTree>
    <p:extLst>
      <p:ext uri="{BB962C8B-B14F-4D97-AF65-F5344CB8AC3E}">
        <p14:creationId xmlns:p14="http://schemas.microsoft.com/office/powerpoint/2010/main" val="4288093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graphicFrame>
        <p:nvGraphicFramePr>
          <p:cNvPr id="3" name="Diagram 2"/>
          <p:cNvGraphicFramePr/>
          <p:nvPr/>
        </p:nvGraphicFramePr>
        <p:xfrm>
          <a:off x="330507" y="867953"/>
          <a:ext cx="8527055" cy="44263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rotWithShape="1">
          <a:blip r:embed="rId8" cstate="email">
            <a:extLst>
              <a:ext uri="{28A0092B-C50C-407E-A947-70E740481C1C}">
                <a14:useLocalDpi xmlns:a14="http://schemas.microsoft.com/office/drawing/2010/main" val="0"/>
              </a:ext>
            </a:extLst>
          </a:blip>
          <a:srcRect t="6975"/>
          <a:stretch/>
        </p:blipFill>
        <p:spPr>
          <a:xfrm>
            <a:off x="387942" y="2793889"/>
            <a:ext cx="5005899" cy="1897627"/>
          </a:xfrm>
          <a:prstGeom prst="rect">
            <a:avLst/>
          </a:prstGeom>
          <a:ln>
            <a:solidFill>
              <a:srgbClr val="7030A0"/>
            </a:solidFill>
          </a:ln>
          <a:effectLst/>
        </p:spPr>
      </p:pic>
      <p:sp>
        <p:nvSpPr>
          <p:cNvPr id="10" name="TextBox 9">
            <a:extLst>
              <a:ext uri="{FF2B5EF4-FFF2-40B4-BE49-F238E27FC236}">
                <a16:creationId xmlns:a16="http://schemas.microsoft.com/office/drawing/2014/main" id="{D8890287-86C1-42D1-AAD0-00AF70A617D7}"/>
              </a:ext>
            </a:extLst>
          </p:cNvPr>
          <p:cNvSpPr txBox="1"/>
          <p:nvPr/>
        </p:nvSpPr>
        <p:spPr>
          <a:xfrm>
            <a:off x="118936" y="4950826"/>
            <a:ext cx="8813493" cy="1200329"/>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19 counties in West Tennessee create the largest geographical campaign to date</a:t>
            </a:r>
          </a:p>
        </p:txBody>
      </p:sp>
      <p:pic>
        <p:nvPicPr>
          <p:cNvPr id="11" name="Picture 10">
            <a:extLst>
              <a:ext uri="{FF2B5EF4-FFF2-40B4-BE49-F238E27FC236}">
                <a16:creationId xmlns:a16="http://schemas.microsoft.com/office/drawing/2014/main" id="{62637121-46EC-4458-B72C-AFDC8F7E9163}"/>
              </a:ext>
            </a:extLst>
          </p:cNvPr>
          <p:cNvPicPr>
            <a:picLocks noChangeAspect="1"/>
          </p:cNvPicPr>
          <p:nvPr/>
        </p:nvPicPr>
        <p:blipFill>
          <a:blip r:embed="rId9"/>
          <a:stretch>
            <a:fillRect/>
          </a:stretch>
        </p:blipFill>
        <p:spPr>
          <a:xfrm rot="20937873">
            <a:off x="5222569" y="2227790"/>
            <a:ext cx="3573299" cy="1772032"/>
          </a:xfrm>
          <a:prstGeom prst="rect">
            <a:avLst/>
          </a:prstGeom>
        </p:spPr>
      </p:pic>
      <p:pic>
        <p:nvPicPr>
          <p:cNvPr id="12" name="Picture 11">
            <a:extLst>
              <a:ext uri="{FF2B5EF4-FFF2-40B4-BE49-F238E27FC236}">
                <a16:creationId xmlns:a16="http://schemas.microsoft.com/office/drawing/2014/main" id="{7EEA1D69-84F4-45BF-BA5F-F5F5C3BD1C41}"/>
              </a:ext>
            </a:extLst>
          </p:cNvPr>
          <p:cNvPicPr>
            <a:picLocks noChangeAspect="1"/>
          </p:cNvPicPr>
          <p:nvPr/>
        </p:nvPicPr>
        <p:blipFill rotWithShape="1">
          <a:blip r:embed="rId10"/>
          <a:srcRect r="12110" b="18537"/>
          <a:stretch/>
        </p:blipFill>
        <p:spPr>
          <a:xfrm>
            <a:off x="1041032" y="393023"/>
            <a:ext cx="4852219" cy="1897628"/>
          </a:xfrm>
          <a:prstGeom prst="rect">
            <a:avLst/>
          </a:prstGeom>
        </p:spPr>
      </p:pic>
    </p:spTree>
    <p:extLst>
      <p:ext uri="{BB962C8B-B14F-4D97-AF65-F5344CB8AC3E}">
        <p14:creationId xmlns:p14="http://schemas.microsoft.com/office/powerpoint/2010/main" val="3308688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4" name="Straight Connector 3"/>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graphicFrame>
        <p:nvGraphicFramePr>
          <p:cNvPr id="7" name="Diagram 6">
            <a:extLst>
              <a:ext uri="{FF2B5EF4-FFF2-40B4-BE49-F238E27FC236}">
                <a16:creationId xmlns:a16="http://schemas.microsoft.com/office/drawing/2014/main" id="{9376DFAE-D003-43B9-BFC0-03C113A7D681}"/>
              </a:ext>
            </a:extLst>
          </p:cNvPr>
          <p:cNvGraphicFramePr/>
          <p:nvPr>
            <p:extLst>
              <p:ext uri="{D42A27DB-BD31-4B8C-83A1-F6EECF244321}">
                <p14:modId xmlns:p14="http://schemas.microsoft.com/office/powerpoint/2010/main" val="1586716903"/>
              </p:ext>
            </p:extLst>
          </p:nvPr>
        </p:nvGraphicFramePr>
        <p:xfrm>
          <a:off x="106608" y="1499790"/>
          <a:ext cx="3947807" cy="44328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8ED69D80-08B1-4051-A1D1-22B3E15EB033}"/>
              </a:ext>
            </a:extLst>
          </p:cNvPr>
          <p:cNvSpPr txBox="1"/>
          <p:nvPr/>
        </p:nvSpPr>
        <p:spPr>
          <a:xfrm>
            <a:off x="4173648" y="1859339"/>
            <a:ext cx="4863744" cy="3139321"/>
          </a:xfrm>
          <a:prstGeom prst="rect">
            <a:avLst/>
          </a:prstGeom>
          <a:noFill/>
        </p:spPr>
        <p:txBody>
          <a:bodyPr wrap="square" rtlCol="0">
            <a:spAutoFit/>
          </a:bodyPr>
          <a:lstStyle/>
          <a:p>
            <a:pPr algn="ctr"/>
            <a:r>
              <a:rPr lang="en-US" sz="3600" dirty="0">
                <a:solidFill>
                  <a:schemeClr val="bg1"/>
                </a:solidFill>
                <a:latin typeface="Arial" panose="020B0604020202020204" pitchFamily="34" charset="0"/>
                <a:cs typeface="Arial" panose="020B0604020202020204" pitchFamily="34" charset="0"/>
              </a:rPr>
              <a:t>Utah State Representative Angela Romero declaring</a:t>
            </a:r>
          </a:p>
          <a:p>
            <a:pPr algn="ctr"/>
            <a:r>
              <a:rPr lang="en-US" sz="3600" dirty="0">
                <a:solidFill>
                  <a:schemeClr val="bg1"/>
                </a:solidFill>
                <a:latin typeface="Arial" panose="020B0604020202020204" pitchFamily="34" charset="0"/>
                <a:cs typeface="Arial" panose="020B0604020202020204" pitchFamily="34" charset="0"/>
              </a:rPr>
              <a:t>the first annual</a:t>
            </a:r>
          </a:p>
          <a:p>
            <a:pPr algn="ctr"/>
            <a:r>
              <a:rPr lang="en-US" sz="3600" dirty="0">
                <a:solidFill>
                  <a:schemeClr val="bg1"/>
                </a:solidFill>
                <a:latin typeface="Arial" panose="020B0604020202020204" pitchFamily="34" charset="0"/>
                <a:cs typeface="Arial" panose="020B0604020202020204" pitchFamily="34" charset="0"/>
              </a:rPr>
              <a:t>Start by Believing Day</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25131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cxnSp>
        <p:nvCxnSpPr>
          <p:cNvPr id="4" name="Straight Connector 3"/>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6" name="Picture 5" descr="A close up of a sign&#10;&#10;Description automatically generated">
            <a:extLst>
              <a:ext uri="{FF2B5EF4-FFF2-40B4-BE49-F238E27FC236}">
                <a16:creationId xmlns:a16="http://schemas.microsoft.com/office/drawing/2014/main" id="{5D34A8BC-60EB-482E-A77E-0A5E8D15A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18822"/>
            <a:ext cx="9144000" cy="4572000"/>
          </a:xfrm>
          <a:prstGeom prst="rect">
            <a:avLst/>
          </a:prstGeom>
        </p:spPr>
      </p:pic>
    </p:spTree>
    <p:extLst>
      <p:ext uri="{BB962C8B-B14F-4D97-AF65-F5344CB8AC3E}">
        <p14:creationId xmlns:p14="http://schemas.microsoft.com/office/powerpoint/2010/main" val="29296151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0" y="6476999"/>
            <a:ext cx="9144000" cy="0"/>
          </a:xfrm>
          <a:prstGeom prst="line">
            <a:avLst/>
          </a:prstGeom>
          <a:ln w="0">
            <a:solidFill>
              <a:schemeClr val="bg1"/>
            </a:solidFill>
          </a:ln>
        </p:spPr>
        <p:style>
          <a:lnRef idx="2">
            <a:schemeClr val="accent1"/>
          </a:lnRef>
          <a:fillRef idx="0">
            <a:schemeClr val="accent1"/>
          </a:fillRef>
          <a:effectRef idx="1">
            <a:schemeClr val="accent1"/>
          </a:effectRef>
          <a:fontRef idx="minor">
            <a:schemeClr val="tx1"/>
          </a:fontRef>
        </p:style>
      </p:cxnSp>
      <p:pic>
        <p:nvPicPr>
          <p:cNvPr id="7" name="Picture 6">
            <a:extLst>
              <a:ext uri="{FF2B5EF4-FFF2-40B4-BE49-F238E27FC236}">
                <a16:creationId xmlns:a16="http://schemas.microsoft.com/office/drawing/2014/main" id="{A7759C22-B11C-4738-845D-F3C57F3CB1C9}"/>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457200" y="626403"/>
            <a:ext cx="3907079" cy="5119622"/>
          </a:xfrm>
          <a:prstGeom prst="rect">
            <a:avLst/>
          </a:prstGeom>
        </p:spPr>
      </p:pic>
      <p:pic>
        <p:nvPicPr>
          <p:cNvPr id="9" name="Picture 8" descr="A group of people posing for a photo&#10;&#10;Description generated with very high confidence">
            <a:extLst>
              <a:ext uri="{FF2B5EF4-FFF2-40B4-BE49-F238E27FC236}">
                <a16:creationId xmlns:a16="http://schemas.microsoft.com/office/drawing/2014/main" id="{9BEC09ED-E576-4853-AF7E-E1C499D2567D}"/>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343247" y="4170887"/>
            <a:ext cx="2942031" cy="2206524"/>
          </a:xfrm>
          <a:prstGeom prst="rect">
            <a:avLst/>
          </a:prstGeom>
        </p:spPr>
      </p:pic>
      <p:sp>
        <p:nvSpPr>
          <p:cNvPr id="8" name="TextBox 7">
            <a:extLst>
              <a:ext uri="{FF2B5EF4-FFF2-40B4-BE49-F238E27FC236}">
                <a16:creationId xmlns:a16="http://schemas.microsoft.com/office/drawing/2014/main" id="{B79E83E5-226F-457C-B2D1-9F63C1890C6F}"/>
              </a:ext>
            </a:extLst>
          </p:cNvPr>
          <p:cNvSpPr txBox="1"/>
          <p:nvPr/>
        </p:nvSpPr>
        <p:spPr>
          <a:xfrm>
            <a:off x="4200808" y="2924604"/>
            <a:ext cx="4943192" cy="954107"/>
          </a:xfrm>
          <a:prstGeom prst="rect">
            <a:avLst/>
          </a:prstGeom>
          <a:noFill/>
        </p:spPr>
        <p:txBody>
          <a:bodyPr wrap="square" rtlCol="0">
            <a:spAutoFit/>
          </a:bodyPr>
          <a:lstStyle/>
          <a:p>
            <a:pPr algn="ctr"/>
            <a:r>
              <a:rPr lang="en-US" sz="2800">
                <a:solidFill>
                  <a:schemeClr val="bg1"/>
                </a:solidFill>
                <a:latin typeface="Arial" panose="020B0604020202020204" pitchFamily="34" charset="0"/>
                <a:cs typeface="Arial" panose="020B0604020202020204" pitchFamily="34" charset="0"/>
              </a:rPr>
              <a:t>Arizona is the 1st </a:t>
            </a:r>
          </a:p>
          <a:p>
            <a:pPr algn="ctr"/>
            <a:r>
              <a:rPr lang="en-US" sz="2800">
                <a:solidFill>
                  <a:schemeClr val="bg1"/>
                </a:solidFill>
                <a:latin typeface="Arial" panose="020B0604020202020204" pitchFamily="34" charset="0"/>
                <a:cs typeface="Arial" panose="020B0604020202020204" pitchFamily="34" charset="0"/>
              </a:rPr>
              <a:t>Start by Believing State</a:t>
            </a:r>
          </a:p>
        </p:txBody>
      </p:sp>
      <p:pic>
        <p:nvPicPr>
          <p:cNvPr id="4" name="Picture 3" descr="A group of people posing for the camera&#10;&#10;Description automatically generated">
            <a:extLst>
              <a:ext uri="{FF2B5EF4-FFF2-40B4-BE49-F238E27FC236}">
                <a16:creationId xmlns:a16="http://schemas.microsoft.com/office/drawing/2014/main" id="{BBDB6FFD-AA34-431B-A065-80CAFE5ECC67}"/>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094439" y="385412"/>
            <a:ext cx="3252805" cy="2439604"/>
          </a:xfrm>
          <a:prstGeom prst="rect">
            <a:avLst/>
          </a:prstGeom>
        </p:spPr>
      </p:pic>
    </p:spTree>
    <p:extLst>
      <p:ext uri="{BB962C8B-B14F-4D97-AF65-F5344CB8AC3E}">
        <p14:creationId xmlns:p14="http://schemas.microsoft.com/office/powerpoint/2010/main" val="1683090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sp>
        <p:nvSpPr>
          <p:cNvPr id="4" name="Rectangle 3"/>
          <p:cNvSpPr/>
          <p:nvPr/>
        </p:nvSpPr>
        <p:spPr>
          <a:xfrm>
            <a:off x="-344032" y="4383720"/>
            <a:ext cx="9759636" cy="1077218"/>
          </a:xfrm>
          <a:prstGeom prst="rect">
            <a:avLst/>
          </a:prstGeom>
        </p:spPr>
        <p:txBody>
          <a:bodyPr wrap="square">
            <a:spAutoFit/>
          </a:bodyPr>
          <a:lstStyle/>
          <a:p>
            <a:pPr lvl="0" algn="ctr" defTabSz="1244600">
              <a:spcBef>
                <a:spcPct val="0"/>
              </a:spcBef>
            </a:pPr>
            <a:r>
              <a:rPr lang="en-US" sz="3200">
                <a:solidFill>
                  <a:schemeClr val="bg1"/>
                </a:solidFill>
                <a:latin typeface="Arial" panose="020B0604020202020204" pitchFamily="34" charset="0"/>
                <a:cs typeface="Arial" panose="020B0604020202020204" pitchFamily="34" charset="0"/>
              </a:rPr>
              <a:t>Central Navajo Sexual Assault Response Team</a:t>
            </a:r>
          </a:p>
          <a:p>
            <a:pPr lvl="0" algn="ctr" defTabSz="1244600">
              <a:spcBef>
                <a:spcPct val="0"/>
              </a:spcBef>
            </a:pPr>
            <a:r>
              <a:rPr lang="en-US" sz="3200">
                <a:solidFill>
                  <a:schemeClr val="bg1"/>
                </a:solidFill>
                <a:latin typeface="Arial" panose="020B0604020202020204" pitchFamily="34" charset="0"/>
                <a:cs typeface="Arial" panose="020B0604020202020204" pitchFamily="34" charset="0"/>
              </a:rPr>
              <a:t>Chinle, Arizona</a:t>
            </a:r>
          </a:p>
        </p:txBody>
      </p:sp>
      <p:cxnSp>
        <p:nvCxnSpPr>
          <p:cNvPr id="14" name="Straight Connector 13"/>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11" name="Picture 10">
            <a:extLst>
              <a:ext uri="{FF2B5EF4-FFF2-40B4-BE49-F238E27FC236}">
                <a16:creationId xmlns:a16="http://schemas.microsoft.com/office/drawing/2014/main" id="{1C71E4FF-51DF-4D64-A68D-623839CDB1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008" y="998625"/>
            <a:ext cx="8249697" cy="2853778"/>
          </a:xfrm>
          <a:prstGeom prst="rect">
            <a:avLst/>
          </a:prstGeom>
        </p:spPr>
      </p:pic>
    </p:spTree>
    <p:extLst>
      <p:ext uri="{BB962C8B-B14F-4D97-AF65-F5344CB8AC3E}">
        <p14:creationId xmlns:p14="http://schemas.microsoft.com/office/powerpoint/2010/main" val="24062638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4" name="Straight Connector 3"/>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B53BBF77-D8E0-41FE-AA9A-3DC17359AD9B}"/>
              </a:ext>
            </a:extLst>
          </p:cNvPr>
          <p:cNvSpPr txBox="1"/>
          <p:nvPr/>
        </p:nvSpPr>
        <p:spPr>
          <a:xfrm>
            <a:off x="0" y="3964526"/>
            <a:ext cx="9044412" cy="1754326"/>
          </a:xfrm>
          <a:prstGeom prst="rect">
            <a:avLst/>
          </a:prstGeom>
          <a:noFill/>
        </p:spPr>
        <p:txBody>
          <a:bodyPr wrap="square" rtlCol="0" anchor="t">
            <a:spAutoFit/>
          </a:bodyPr>
          <a:lstStyle/>
          <a:p>
            <a:pPr algn="ctr"/>
            <a:r>
              <a:rPr lang="en-US" sz="3600">
                <a:solidFill>
                  <a:schemeClr val="bg1"/>
                </a:solidFill>
                <a:latin typeface="Arial" panose="020B0604020202020204" pitchFamily="34" charset="0"/>
                <a:cs typeface="Arial" panose="020B0604020202020204" pitchFamily="34" charset="0"/>
              </a:rPr>
              <a:t>Governor Susana Martinez </a:t>
            </a:r>
            <a:endParaRPr lang="en-US">
              <a:solidFill>
                <a:schemeClr val="bg1"/>
              </a:solidFill>
              <a:latin typeface="Arial" panose="020B0604020202020204" pitchFamily="34" charset="0"/>
              <a:cs typeface="Arial" panose="020B0604020202020204" pitchFamily="34" charset="0"/>
            </a:endParaRPr>
          </a:p>
          <a:p>
            <a:pPr algn="ctr"/>
            <a:r>
              <a:rPr lang="en-US" sz="3600">
                <a:solidFill>
                  <a:schemeClr val="bg1"/>
                </a:solidFill>
                <a:latin typeface="Arial" panose="020B0604020202020204" pitchFamily="34" charset="0"/>
                <a:cs typeface="Arial" panose="020B0604020202020204" pitchFamily="34" charset="0"/>
              </a:rPr>
              <a:t>declaring New Mexico a</a:t>
            </a:r>
            <a:endParaRPr lang="en-US">
              <a:solidFill>
                <a:schemeClr val="bg1"/>
              </a:solidFill>
              <a:latin typeface="Arial" panose="020B0604020202020204" pitchFamily="34" charset="0"/>
              <a:cs typeface="Arial" panose="020B0604020202020204" pitchFamily="34" charset="0"/>
            </a:endParaRPr>
          </a:p>
          <a:p>
            <a:pPr algn="ctr"/>
            <a:r>
              <a:rPr lang="en-US" sz="3600">
                <a:solidFill>
                  <a:schemeClr val="bg1"/>
                </a:solidFill>
                <a:latin typeface="Arial" panose="020B0604020202020204" pitchFamily="34" charset="0"/>
                <a:cs typeface="Arial" panose="020B0604020202020204" pitchFamily="34" charset="0"/>
              </a:rPr>
              <a:t>Start by Believing State</a:t>
            </a:r>
            <a:endParaRPr lang="en-US" sz="3600" b="1">
              <a:solidFill>
                <a:schemeClr val="bg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E9331B54-59F8-4D1B-9FB3-4FD34B4EBF04}"/>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31442" b="19098"/>
          <a:stretch/>
        </p:blipFill>
        <p:spPr>
          <a:xfrm>
            <a:off x="457200" y="908982"/>
            <a:ext cx="7951746" cy="29496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150227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6" name="Picture 5" descr="A group of people standing in front of a crowd posing for the camera&#10;&#10;Description generated with very high confidence">
            <a:extLst>
              <a:ext uri="{FF2B5EF4-FFF2-40B4-BE49-F238E27FC236}">
                <a16:creationId xmlns:a16="http://schemas.microsoft.com/office/drawing/2014/main" id="{0997C933-0F1B-4CB4-93BA-6F06DDC2527B}"/>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94650" y="254869"/>
            <a:ext cx="3968784" cy="3060789"/>
          </a:xfrm>
          <a:prstGeom prst="rect">
            <a:avLst/>
          </a:prstGeom>
        </p:spPr>
      </p:pic>
      <p:pic>
        <p:nvPicPr>
          <p:cNvPr id="7" name="Picture 6">
            <a:extLst>
              <a:ext uri="{FF2B5EF4-FFF2-40B4-BE49-F238E27FC236}">
                <a16:creationId xmlns:a16="http://schemas.microsoft.com/office/drawing/2014/main" id="{C85AF15E-1F1E-4044-9741-639FD2D0398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883742" y="2117837"/>
            <a:ext cx="5019800" cy="3878937"/>
          </a:xfrm>
          <a:prstGeom prst="rect">
            <a:avLst/>
          </a:prstGeom>
        </p:spPr>
      </p:pic>
      <p:sp>
        <p:nvSpPr>
          <p:cNvPr id="13" name="TextBox 12">
            <a:extLst>
              <a:ext uri="{FF2B5EF4-FFF2-40B4-BE49-F238E27FC236}">
                <a16:creationId xmlns:a16="http://schemas.microsoft.com/office/drawing/2014/main" id="{7E55A6E2-7C48-493C-92A0-932045DF5FB4}"/>
              </a:ext>
            </a:extLst>
          </p:cNvPr>
          <p:cNvSpPr txBox="1"/>
          <p:nvPr/>
        </p:nvSpPr>
        <p:spPr>
          <a:xfrm>
            <a:off x="4074060" y="450053"/>
            <a:ext cx="5178582" cy="1200329"/>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Oklahoma is a </a:t>
            </a:r>
          </a:p>
          <a:p>
            <a:pPr algn="ctr"/>
            <a:r>
              <a:rPr lang="en-US" sz="3600">
                <a:solidFill>
                  <a:schemeClr val="bg1"/>
                </a:solidFill>
                <a:latin typeface="Arial" panose="020B0604020202020204" pitchFamily="34" charset="0"/>
                <a:cs typeface="Arial" panose="020B0604020202020204" pitchFamily="34" charset="0"/>
              </a:rPr>
              <a:t>Start by Believing State</a:t>
            </a:r>
          </a:p>
        </p:txBody>
      </p:sp>
      <p:pic>
        <p:nvPicPr>
          <p:cNvPr id="15" name="Picture 14" descr="A group of people posing for the camera&#10;&#10;Description generated with very high confidence">
            <a:extLst>
              <a:ext uri="{FF2B5EF4-FFF2-40B4-BE49-F238E27FC236}">
                <a16:creationId xmlns:a16="http://schemas.microsoft.com/office/drawing/2014/main" id="{8F081050-B8F3-46AC-93DE-53C816A00676}"/>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57200" y="3972231"/>
            <a:ext cx="3192363" cy="1256993"/>
          </a:xfrm>
          <a:prstGeom prst="rect">
            <a:avLst/>
          </a:prstGeom>
        </p:spPr>
      </p:pic>
    </p:spTree>
    <p:extLst>
      <p:ext uri="{BB962C8B-B14F-4D97-AF65-F5344CB8AC3E}">
        <p14:creationId xmlns:p14="http://schemas.microsoft.com/office/powerpoint/2010/main" val="2281972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8" name="Straight Connector 7"/>
          <p:cNvCxnSpPr/>
          <p:nvPr/>
        </p:nvCxnSpPr>
        <p:spPr>
          <a:xfrm>
            <a:off x="0" y="6476999"/>
            <a:ext cx="9144000" cy="0"/>
          </a:xfrm>
          <a:prstGeom prst="line">
            <a:avLst/>
          </a:prstGeom>
          <a:ln w="0">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56FADB8C-A4CF-4EDF-9D31-B1A2E6985C02}"/>
              </a:ext>
            </a:extLst>
          </p:cNvPr>
          <p:cNvSpPr txBox="1"/>
          <p:nvPr/>
        </p:nvSpPr>
        <p:spPr>
          <a:xfrm>
            <a:off x="4809988" y="400793"/>
            <a:ext cx="4176390" cy="2251873"/>
          </a:xfrm>
          <a:prstGeom prst="rect">
            <a:avLst/>
          </a:prstGeom>
          <a:noFill/>
        </p:spPr>
        <p:txBody>
          <a:bodyPr wrap="square" rtlCol="0">
            <a:spAutoFit/>
          </a:bodyPr>
          <a:lstStyle/>
          <a:p>
            <a:pPr algn="ctr"/>
            <a:r>
              <a:rPr lang="en-US" sz="2800">
                <a:solidFill>
                  <a:schemeClr val="bg1"/>
                </a:solidFill>
                <a:latin typeface="Arial" panose="020B0604020202020204" pitchFamily="34" charset="0"/>
                <a:cs typeface="Arial" panose="020B0604020202020204" pitchFamily="34" charset="0"/>
              </a:rPr>
              <a:t>Baton Rouge Mayor </a:t>
            </a:r>
          </a:p>
          <a:p>
            <a:pPr algn="ctr"/>
            <a:r>
              <a:rPr lang="en-US" sz="2800">
                <a:solidFill>
                  <a:schemeClr val="bg1"/>
                </a:solidFill>
                <a:latin typeface="Arial" panose="020B0604020202020204" pitchFamily="34" charset="0"/>
                <a:cs typeface="Arial" panose="020B0604020202020204" pitchFamily="34" charset="0"/>
              </a:rPr>
              <a:t>Sharon Weston Broome </a:t>
            </a:r>
          </a:p>
          <a:p>
            <a:pPr algn="ctr"/>
            <a:r>
              <a:rPr lang="en-US" sz="2800">
                <a:solidFill>
                  <a:schemeClr val="bg1"/>
                </a:solidFill>
                <a:latin typeface="Arial" panose="020B0604020202020204" pitchFamily="34" charset="0"/>
                <a:cs typeface="Arial" panose="020B0604020202020204" pitchFamily="34" charset="0"/>
              </a:rPr>
              <a:t>and the </a:t>
            </a:r>
          </a:p>
          <a:p>
            <a:pPr algn="ctr"/>
            <a:r>
              <a:rPr lang="en-US" sz="2800">
                <a:solidFill>
                  <a:schemeClr val="bg1"/>
                </a:solidFill>
                <a:latin typeface="Arial" panose="020B0604020202020204" pitchFamily="34" charset="0"/>
                <a:cs typeface="Arial" panose="020B0604020202020204" pitchFamily="34" charset="0"/>
              </a:rPr>
              <a:t>Women's Advancement Commission</a:t>
            </a:r>
          </a:p>
        </p:txBody>
      </p:sp>
      <p:grpSp>
        <p:nvGrpSpPr>
          <p:cNvPr id="4" name="Group 3">
            <a:extLst>
              <a:ext uri="{FF2B5EF4-FFF2-40B4-BE49-F238E27FC236}">
                <a16:creationId xmlns:a16="http://schemas.microsoft.com/office/drawing/2014/main" id="{A8BFF9EE-CB22-4D34-BC7B-AECA0A2B4C67}"/>
              </a:ext>
            </a:extLst>
          </p:cNvPr>
          <p:cNvGrpSpPr/>
          <p:nvPr/>
        </p:nvGrpSpPr>
        <p:grpSpPr>
          <a:xfrm>
            <a:off x="2197997" y="3676465"/>
            <a:ext cx="6788380" cy="2611992"/>
            <a:chOff x="2197997" y="3676465"/>
            <a:chExt cx="6788380" cy="2611992"/>
          </a:xfrm>
        </p:grpSpPr>
        <p:graphicFrame>
          <p:nvGraphicFramePr>
            <p:cNvPr id="3" name="Object 2">
              <a:extLst>
                <a:ext uri="{FF2B5EF4-FFF2-40B4-BE49-F238E27FC236}">
                  <a16:creationId xmlns:a16="http://schemas.microsoft.com/office/drawing/2014/main" id="{30105595-7380-4825-B08C-07133CF5236C}"/>
                </a:ext>
              </a:extLst>
            </p:cNvPr>
            <p:cNvGraphicFramePr>
              <a:graphicFrameLocks noChangeAspect="1"/>
            </p:cNvGraphicFramePr>
            <p:nvPr>
              <p:extLst>
                <p:ext uri="{D42A27DB-BD31-4B8C-83A1-F6EECF244321}">
                  <p14:modId xmlns:p14="http://schemas.microsoft.com/office/powerpoint/2010/main" val="4042664995"/>
                </p:ext>
              </p:extLst>
            </p:nvPr>
          </p:nvGraphicFramePr>
          <p:xfrm>
            <a:off x="4809988" y="3676465"/>
            <a:ext cx="1585561" cy="2611992"/>
          </p:xfrm>
          <a:graphic>
            <a:graphicData uri="http://schemas.openxmlformats.org/presentationml/2006/ole">
              <mc:AlternateContent xmlns:mc="http://schemas.openxmlformats.org/markup-compatibility/2006">
                <mc:Choice xmlns:v="urn:schemas-microsoft-com:vml" Requires="v">
                  <p:oleObj name="Acrobat Document" r:id="rId3" imgW="5829108" imgH="9601072" progId="AcroExch.Document.DC">
                    <p:embed/>
                  </p:oleObj>
                </mc:Choice>
                <mc:Fallback>
                  <p:oleObj name="Acrobat Document" r:id="rId3" imgW="5829108" imgH="9601072" progId="AcroExch.Document.DC">
                    <p:embed/>
                    <p:pic>
                      <p:nvPicPr>
                        <p:cNvPr id="3" name="Object 2">
                          <a:extLst>
                            <a:ext uri="{FF2B5EF4-FFF2-40B4-BE49-F238E27FC236}">
                              <a16:creationId xmlns:a16="http://schemas.microsoft.com/office/drawing/2014/main" id="{30105595-7380-4825-B08C-07133CF5236C}"/>
                            </a:ext>
                          </a:extLst>
                        </p:cNvPr>
                        <p:cNvPicPr/>
                        <p:nvPr/>
                      </p:nvPicPr>
                      <p:blipFill>
                        <a:blip r:embed="rId4"/>
                        <a:stretch>
                          <a:fillRect/>
                        </a:stretch>
                      </p:blipFill>
                      <p:spPr>
                        <a:xfrm>
                          <a:off x="4809988" y="3676465"/>
                          <a:ext cx="1585561" cy="2611992"/>
                        </a:xfrm>
                        <a:prstGeom prst="rect">
                          <a:avLst/>
                        </a:prstGeom>
                      </p:spPr>
                    </p:pic>
                  </p:oleObj>
                </mc:Fallback>
              </mc:AlternateContent>
            </a:graphicData>
          </a:graphic>
        </p:graphicFrame>
        <p:pic>
          <p:nvPicPr>
            <p:cNvPr id="11" name="Picture 10" descr="A person wearing a suit and tie reading a book&#10;&#10;Description generated with very high confidence">
              <a:extLst>
                <a:ext uri="{FF2B5EF4-FFF2-40B4-BE49-F238E27FC236}">
                  <a16:creationId xmlns:a16="http://schemas.microsoft.com/office/drawing/2014/main" id="{E4158338-FDD0-43E0-867C-681BD4477516}"/>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2197997" y="3676465"/>
              <a:ext cx="2611992" cy="2611992"/>
            </a:xfrm>
            <a:prstGeom prst="rect">
              <a:avLst/>
            </a:prstGeom>
          </p:spPr>
        </p:pic>
        <p:pic>
          <p:nvPicPr>
            <p:cNvPr id="13" name="Picture 12" descr="A picture containing person, indoor, man, table&#10;&#10;Description generated with very high confidence">
              <a:extLst>
                <a:ext uri="{FF2B5EF4-FFF2-40B4-BE49-F238E27FC236}">
                  <a16:creationId xmlns:a16="http://schemas.microsoft.com/office/drawing/2014/main" id="{44A3D762-D330-45F6-A934-B040ED2F4856}"/>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375555" y="3677635"/>
              <a:ext cx="2610822" cy="2610822"/>
            </a:xfrm>
            <a:prstGeom prst="rect">
              <a:avLst/>
            </a:prstGeom>
          </p:spPr>
        </p:pic>
      </p:grpSp>
      <p:sp>
        <p:nvSpPr>
          <p:cNvPr id="14" name="TextBox 13">
            <a:extLst>
              <a:ext uri="{FF2B5EF4-FFF2-40B4-BE49-F238E27FC236}">
                <a16:creationId xmlns:a16="http://schemas.microsoft.com/office/drawing/2014/main" id="{D8B8A5FE-605D-4164-8F15-6F65B16B8B1A}"/>
              </a:ext>
            </a:extLst>
          </p:cNvPr>
          <p:cNvSpPr txBox="1"/>
          <p:nvPr/>
        </p:nvSpPr>
        <p:spPr>
          <a:xfrm>
            <a:off x="-190607" y="3917545"/>
            <a:ext cx="2611992" cy="1384995"/>
          </a:xfrm>
          <a:prstGeom prst="rect">
            <a:avLst/>
          </a:prstGeom>
          <a:noFill/>
        </p:spPr>
        <p:txBody>
          <a:bodyPr wrap="square" rtlCol="0">
            <a:spAutoFit/>
          </a:bodyPr>
          <a:lstStyle/>
          <a:p>
            <a:pPr algn="ctr"/>
            <a:r>
              <a:rPr lang="en-US" sz="2800">
                <a:solidFill>
                  <a:schemeClr val="bg1"/>
                </a:solidFill>
                <a:latin typeface="Arial" panose="020B0604020202020204" pitchFamily="34" charset="0"/>
                <a:cs typeface="Arial" panose="020B0604020202020204" pitchFamily="34" charset="0"/>
              </a:rPr>
              <a:t>Louisiana</a:t>
            </a:r>
          </a:p>
          <a:p>
            <a:pPr algn="ctr"/>
            <a:r>
              <a:rPr lang="en-US" sz="2800">
                <a:solidFill>
                  <a:schemeClr val="bg1"/>
                </a:solidFill>
                <a:latin typeface="Arial" panose="020B0604020202020204" pitchFamily="34" charset="0"/>
                <a:cs typeface="Arial" panose="020B0604020202020204" pitchFamily="34" charset="0"/>
              </a:rPr>
              <a:t>Statewide Proclamation</a:t>
            </a:r>
          </a:p>
        </p:txBody>
      </p:sp>
      <p:pic>
        <p:nvPicPr>
          <p:cNvPr id="12" name="Picture 11">
            <a:extLst>
              <a:ext uri="{FF2B5EF4-FFF2-40B4-BE49-F238E27FC236}">
                <a16:creationId xmlns:a16="http://schemas.microsoft.com/office/drawing/2014/main" id="{9A1F53B1-A0BB-4712-BDD9-985640C291AC}"/>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187955" y="139872"/>
            <a:ext cx="4466860" cy="2395099"/>
          </a:xfrm>
          <a:prstGeom prst="rect">
            <a:avLst/>
          </a:prstGeom>
          <a:ln w="76200">
            <a:noFill/>
            <a:prstDash val="solid"/>
          </a:ln>
        </p:spPr>
      </p:pic>
    </p:spTree>
    <p:extLst>
      <p:ext uri="{BB962C8B-B14F-4D97-AF65-F5344CB8AC3E}">
        <p14:creationId xmlns:p14="http://schemas.microsoft.com/office/powerpoint/2010/main" val="37975469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876970" y="6550223"/>
            <a:ext cx="2993127" cy="307777"/>
          </a:xfrm>
          <a:prstGeom prst="rect">
            <a:avLst/>
          </a:prstGeom>
          <a:noFill/>
        </p:spPr>
        <p:txBody>
          <a:bodyPr wrap="none" rtlCol="0">
            <a:spAutoFit/>
          </a:bodyPr>
          <a:lstStyle/>
          <a:p>
            <a:r>
              <a:rPr lang="en-US" sz="1400" i="1"/>
              <a:t>End Violence Against Women International</a:t>
            </a:r>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cxnSp>
        <p:nvCxnSpPr>
          <p:cNvPr id="9" name="Straight Connector 8"/>
          <p:cNvCxnSpPr/>
          <p:nvPr/>
        </p:nvCxnSpPr>
        <p:spPr>
          <a:xfrm>
            <a:off x="34629" y="6473299"/>
            <a:ext cx="9144000" cy="0"/>
          </a:xfrm>
          <a:prstGeom prst="line">
            <a:avLst/>
          </a:prstGeom>
          <a:ln w="0">
            <a:solidFill>
              <a:schemeClr val="bg1"/>
            </a:solidFill>
          </a:ln>
        </p:spPr>
        <p:style>
          <a:lnRef idx="2">
            <a:schemeClr val="accent1"/>
          </a:lnRef>
          <a:fillRef idx="0">
            <a:schemeClr val="accent1"/>
          </a:fillRef>
          <a:effectRef idx="1">
            <a:schemeClr val="accent1"/>
          </a:effectRef>
          <a:fontRef idx="minor">
            <a:schemeClr val="tx1"/>
          </a:fontRef>
        </p:style>
      </p:cxnSp>
      <p:pic>
        <p:nvPicPr>
          <p:cNvPr id="8" name="Picture 7" descr="A close up of text on a white background&#10;&#10;Description generated with very high confidence">
            <a:extLst>
              <a:ext uri="{FF2B5EF4-FFF2-40B4-BE49-F238E27FC236}">
                <a16:creationId xmlns:a16="http://schemas.microsoft.com/office/drawing/2014/main" id="{3FB1EA7A-A482-459A-8981-3A25BDB8D21D}"/>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1" b="1"/>
          <a:stretch/>
        </p:blipFill>
        <p:spPr>
          <a:xfrm>
            <a:off x="369297" y="363792"/>
            <a:ext cx="4276878" cy="5643717"/>
          </a:xfrm>
          <a:prstGeom prst="rect">
            <a:avLst/>
          </a:prstGeom>
        </p:spPr>
      </p:pic>
      <p:pic>
        <p:nvPicPr>
          <p:cNvPr id="11" name="Picture 10" descr="A picture containing wall, indoor, floor&#10;&#10;Description generated with very high confidence">
            <a:extLst>
              <a:ext uri="{FF2B5EF4-FFF2-40B4-BE49-F238E27FC236}">
                <a16:creationId xmlns:a16="http://schemas.microsoft.com/office/drawing/2014/main" id="{67593AB8-806A-4D95-A5BB-96EF1221B820}"/>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l="14866" r="34323" b="16575"/>
          <a:stretch/>
        </p:blipFill>
        <p:spPr>
          <a:xfrm rot="10800000">
            <a:off x="5240592" y="346631"/>
            <a:ext cx="3195484" cy="4110267"/>
          </a:xfrm>
          <a:prstGeom prst="rect">
            <a:avLst/>
          </a:prstGeom>
        </p:spPr>
      </p:pic>
      <p:sp>
        <p:nvSpPr>
          <p:cNvPr id="12" name="TextBox 11">
            <a:extLst>
              <a:ext uri="{FF2B5EF4-FFF2-40B4-BE49-F238E27FC236}">
                <a16:creationId xmlns:a16="http://schemas.microsoft.com/office/drawing/2014/main" id="{C4C5F2B7-98EB-4FFF-AEEB-A4A7A6F67D29}"/>
              </a:ext>
            </a:extLst>
          </p:cNvPr>
          <p:cNvSpPr txBox="1"/>
          <p:nvPr/>
        </p:nvSpPr>
        <p:spPr>
          <a:xfrm>
            <a:off x="4826889" y="4574593"/>
            <a:ext cx="4209828" cy="1569660"/>
          </a:xfrm>
          <a:prstGeom prst="rect">
            <a:avLst/>
          </a:prstGeom>
          <a:noFill/>
        </p:spPr>
        <p:txBody>
          <a:bodyPr wrap="square" rtlCol="0">
            <a:spAutoFit/>
          </a:bodyPr>
          <a:lstStyle/>
          <a:p>
            <a:pPr algn="ctr"/>
            <a:r>
              <a:rPr lang="en-US" sz="3200">
                <a:solidFill>
                  <a:schemeClr val="bg1"/>
                </a:solidFill>
                <a:latin typeface="Arial" panose="020B0604020202020204" pitchFamily="34" charset="0"/>
                <a:cs typeface="Arial" panose="020B0604020202020204" pitchFamily="34" charset="0"/>
              </a:rPr>
              <a:t>Wyoming Proclamation by Governor Matt Mead </a:t>
            </a:r>
          </a:p>
        </p:txBody>
      </p:sp>
    </p:spTree>
    <p:extLst>
      <p:ext uri="{BB962C8B-B14F-4D97-AF65-F5344CB8AC3E}">
        <p14:creationId xmlns:p14="http://schemas.microsoft.com/office/powerpoint/2010/main" val="65226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l="7353" t="31642" r="2983"/>
          <a:stretch/>
        </p:blipFill>
        <p:spPr bwMode="auto">
          <a:xfrm>
            <a:off x="898732" y="1783105"/>
            <a:ext cx="3151239" cy="3595849"/>
          </a:xfrm>
          <a:prstGeom prst="rect">
            <a:avLst/>
          </a:prstGeom>
          <a:ln>
            <a:noFill/>
          </a:ln>
          <a:effectLst>
            <a:outerShdw blurRad="292100" dist="139700" dir="2700000" algn="tl" rotWithShape="0">
              <a:srgbClr val="333333">
                <a:alpha val="65000"/>
              </a:srgbClr>
            </a:outerShdw>
          </a:effectLst>
        </p:spPr>
      </p:pic>
      <p:sp>
        <p:nvSpPr>
          <p:cNvPr id="5" name="Footer Placeholder 4"/>
          <p:cNvSpPr>
            <a:spLocks noGrp="1"/>
          </p:cNvSpPr>
          <p:nvPr>
            <p:ph type="ftr" sz="quarter" idx="11"/>
          </p:nvPr>
        </p:nvSpPr>
        <p:spPr/>
        <p:txBody>
          <a:bodyPr/>
          <a:lstStyle/>
          <a:p>
            <a:r>
              <a:rPr lang="en-US"/>
              <a:t>END VIOLENCE AGAINST WOMEN INTERNATIONAL — A PROFESSIONAL TRAINING ORGANIZATION</a:t>
            </a:r>
          </a:p>
        </p:txBody>
      </p:sp>
      <p:cxnSp>
        <p:nvCxnSpPr>
          <p:cNvPr id="8" name="Straight Connector 7"/>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6" name="Picture 5" descr="A screenshot of a cell phone&#10;&#10;Description generated with very high confidence">
            <a:extLst>
              <a:ext uri="{FF2B5EF4-FFF2-40B4-BE49-F238E27FC236}">
                <a16:creationId xmlns:a16="http://schemas.microsoft.com/office/drawing/2014/main" id="{022C6A45-E4B6-4EE1-9944-9395F5B4873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267480" y="260950"/>
            <a:ext cx="3662029" cy="4502895"/>
          </a:xfrm>
          <a:prstGeom prst="rect">
            <a:avLst/>
          </a:prstGeom>
        </p:spPr>
      </p:pic>
      <p:sp>
        <p:nvSpPr>
          <p:cNvPr id="7" name="TextBox 6">
            <a:extLst>
              <a:ext uri="{FF2B5EF4-FFF2-40B4-BE49-F238E27FC236}">
                <a16:creationId xmlns:a16="http://schemas.microsoft.com/office/drawing/2014/main" id="{F29661E9-238E-44B5-9398-64D9CA4A033D}"/>
              </a:ext>
            </a:extLst>
          </p:cNvPr>
          <p:cNvSpPr txBox="1"/>
          <p:nvPr/>
        </p:nvSpPr>
        <p:spPr>
          <a:xfrm>
            <a:off x="0" y="260950"/>
            <a:ext cx="5267480" cy="1384995"/>
          </a:xfrm>
          <a:prstGeom prst="rect">
            <a:avLst/>
          </a:prstGeom>
          <a:noFill/>
        </p:spPr>
        <p:txBody>
          <a:bodyPr wrap="square" rtlCol="0">
            <a:spAutoFit/>
          </a:bodyPr>
          <a:lstStyle/>
          <a:p>
            <a:pPr algn="ctr"/>
            <a:r>
              <a:rPr lang="en-US" sz="2800">
                <a:solidFill>
                  <a:schemeClr val="bg1"/>
                </a:solidFill>
                <a:latin typeface="Arial" panose="020B0604020202020204" pitchFamily="34" charset="0"/>
                <a:cs typeface="Arial" panose="020B0604020202020204" pitchFamily="34" charset="0"/>
              </a:rPr>
              <a:t>Mayor Rahm Emanuel signs proclamation declaring Chicago a Start by Believing City</a:t>
            </a:r>
          </a:p>
        </p:txBody>
      </p:sp>
      <p:sp>
        <p:nvSpPr>
          <p:cNvPr id="10" name="TextBox 9">
            <a:extLst>
              <a:ext uri="{FF2B5EF4-FFF2-40B4-BE49-F238E27FC236}">
                <a16:creationId xmlns:a16="http://schemas.microsoft.com/office/drawing/2014/main" id="{7074BE63-6C65-4DC4-B3E0-CAD3950F1972}"/>
              </a:ext>
            </a:extLst>
          </p:cNvPr>
          <p:cNvSpPr txBox="1"/>
          <p:nvPr/>
        </p:nvSpPr>
        <p:spPr>
          <a:xfrm>
            <a:off x="4490519" y="4712484"/>
            <a:ext cx="4653481" cy="1569660"/>
          </a:xfrm>
          <a:prstGeom prst="rect">
            <a:avLst/>
          </a:prstGeom>
          <a:noFill/>
        </p:spPr>
        <p:txBody>
          <a:bodyPr wrap="square" rtlCol="0">
            <a:spAutoFit/>
          </a:bodyPr>
          <a:lstStyle/>
          <a:p>
            <a:pPr algn="ctr"/>
            <a:r>
              <a:rPr lang="en-US" sz="3200">
                <a:solidFill>
                  <a:schemeClr val="bg1"/>
                </a:solidFill>
                <a:latin typeface="Arial" panose="020B0604020202020204" pitchFamily="34" charset="0"/>
                <a:cs typeface="Arial" panose="020B0604020202020204" pitchFamily="34" charset="0"/>
              </a:rPr>
              <a:t>Shortly after, Illinois becomes the 7th </a:t>
            </a:r>
          </a:p>
          <a:p>
            <a:pPr algn="ctr"/>
            <a:r>
              <a:rPr lang="en-US" sz="3200">
                <a:solidFill>
                  <a:schemeClr val="bg1"/>
                </a:solidFill>
                <a:latin typeface="Arial" panose="020B0604020202020204" pitchFamily="34" charset="0"/>
                <a:cs typeface="Arial" panose="020B0604020202020204" pitchFamily="34" charset="0"/>
              </a:rPr>
              <a:t>Start by Believing State</a:t>
            </a:r>
            <a:endParaRPr lang="en-US" sz="280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A0BF588-377B-47A1-B2F3-CBF3939CFB4A}"/>
              </a:ext>
            </a:extLst>
          </p:cNvPr>
          <p:cNvSpPr txBox="1"/>
          <p:nvPr/>
        </p:nvSpPr>
        <p:spPr>
          <a:xfrm>
            <a:off x="717112" y="5378954"/>
            <a:ext cx="3514477" cy="707886"/>
          </a:xfrm>
          <a:prstGeom prst="rect">
            <a:avLst/>
          </a:prstGeom>
          <a:noFill/>
        </p:spPr>
        <p:txBody>
          <a:bodyPr wrap="square" rtlCol="0">
            <a:spAutoFit/>
          </a:bodyPr>
          <a:lstStyle/>
          <a:p>
            <a:pPr algn="ctr"/>
            <a:r>
              <a:rPr lang="en-US" sz="2000">
                <a:solidFill>
                  <a:schemeClr val="bg1"/>
                </a:solidFill>
                <a:latin typeface="Arial" panose="020B0604020202020204" pitchFamily="34" charset="0"/>
                <a:cs typeface="Arial" panose="020B0604020202020204" pitchFamily="34" charset="0"/>
              </a:rPr>
              <a:t>Deputy Chief Betts, Chicago Police Department</a:t>
            </a:r>
          </a:p>
        </p:txBody>
      </p:sp>
    </p:spTree>
    <p:extLst>
      <p:ext uri="{BB962C8B-B14F-4D97-AF65-F5344CB8AC3E}">
        <p14:creationId xmlns:p14="http://schemas.microsoft.com/office/powerpoint/2010/main" val="11574929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9" name="Straight Connector 8"/>
          <p:cNvCxnSpPr/>
          <p:nvPr/>
        </p:nvCxnSpPr>
        <p:spPr>
          <a:xfrm>
            <a:off x="34629" y="6397100"/>
            <a:ext cx="9144000" cy="0"/>
          </a:xfrm>
          <a:prstGeom prst="line">
            <a:avLst/>
          </a:prstGeom>
          <a:ln w="0">
            <a:solidFill>
              <a:schemeClr val="bg1"/>
            </a:solidFill>
          </a:ln>
        </p:spPr>
        <p:style>
          <a:lnRef idx="2">
            <a:schemeClr val="accent1"/>
          </a:lnRef>
          <a:fillRef idx="0">
            <a:schemeClr val="accent1"/>
          </a:fillRef>
          <a:effectRef idx="1">
            <a:schemeClr val="accent1"/>
          </a:effectRef>
          <a:fontRef idx="minor">
            <a:schemeClr val="tx1"/>
          </a:fontRef>
        </p:style>
      </p:cxnSp>
      <p:pic>
        <p:nvPicPr>
          <p:cNvPr id="4" name="Picture 3">
            <a:extLst>
              <a:ext uri="{FF2B5EF4-FFF2-40B4-BE49-F238E27FC236}">
                <a16:creationId xmlns:a16="http://schemas.microsoft.com/office/drawing/2014/main" id="{B42BFDD9-A704-49A0-B5A9-467EB565C649}"/>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21201529">
            <a:off x="299731" y="3042652"/>
            <a:ext cx="3881767" cy="2540193"/>
          </a:xfrm>
          <a:prstGeom prst="rect">
            <a:avLst/>
          </a:prstGeom>
        </p:spPr>
      </p:pic>
      <p:pic>
        <p:nvPicPr>
          <p:cNvPr id="12" name="Picture 11" descr="A group of people standing in front of a crowd posing for the camera&#10;&#10;Description generated with very high confidence">
            <a:extLst>
              <a:ext uri="{FF2B5EF4-FFF2-40B4-BE49-F238E27FC236}">
                <a16:creationId xmlns:a16="http://schemas.microsoft.com/office/drawing/2014/main" id="{5495A870-8061-4A7E-A5DF-9BF9F5C14D61}"/>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06627" y="3465928"/>
            <a:ext cx="4271507" cy="2045510"/>
          </a:xfrm>
          <a:prstGeom prst="rect">
            <a:avLst/>
          </a:prstGeom>
        </p:spPr>
      </p:pic>
      <p:pic>
        <p:nvPicPr>
          <p:cNvPr id="14" name="Picture 13" descr="A screenshot of a cell phone&#10;&#10;Description generated with high confidence">
            <a:extLst>
              <a:ext uri="{FF2B5EF4-FFF2-40B4-BE49-F238E27FC236}">
                <a16:creationId xmlns:a16="http://schemas.microsoft.com/office/drawing/2014/main" id="{E91D0F0D-D845-4C9F-8BB1-3DD398F2CE1C}"/>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94399" y="72687"/>
            <a:ext cx="3830852" cy="2247072"/>
          </a:xfrm>
          <a:prstGeom prst="rect">
            <a:avLst/>
          </a:prstGeom>
        </p:spPr>
      </p:pic>
      <p:pic>
        <p:nvPicPr>
          <p:cNvPr id="16" name="Picture 15" descr="A person standing in front of a building&#10;&#10;Description generated with very high confidence">
            <a:extLst>
              <a:ext uri="{FF2B5EF4-FFF2-40B4-BE49-F238E27FC236}">
                <a16:creationId xmlns:a16="http://schemas.microsoft.com/office/drawing/2014/main" id="{98B7B5C2-8D1A-4855-AE2B-6F4906101EAF}"/>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rot="21022562">
            <a:off x="3446202" y="1162036"/>
            <a:ext cx="1738322" cy="2315445"/>
          </a:xfrm>
          <a:prstGeom prst="rect">
            <a:avLst/>
          </a:prstGeom>
        </p:spPr>
      </p:pic>
      <p:pic>
        <p:nvPicPr>
          <p:cNvPr id="18" name="Picture 17" descr="A group of people posing for a photo&#10;&#10;Description generated with very high confidence">
            <a:extLst>
              <a:ext uri="{FF2B5EF4-FFF2-40B4-BE49-F238E27FC236}">
                <a16:creationId xmlns:a16="http://schemas.microsoft.com/office/drawing/2014/main" id="{B3DCF4BD-1FC4-462A-A7A4-CB88206E24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36131" y="72687"/>
            <a:ext cx="4210215" cy="2060856"/>
          </a:xfrm>
          <a:prstGeom prst="rect">
            <a:avLst/>
          </a:prstGeom>
        </p:spPr>
      </p:pic>
      <p:sp>
        <p:nvSpPr>
          <p:cNvPr id="3" name="TextBox 2">
            <a:extLst>
              <a:ext uri="{FF2B5EF4-FFF2-40B4-BE49-F238E27FC236}">
                <a16:creationId xmlns:a16="http://schemas.microsoft.com/office/drawing/2014/main" id="{8FCF75F9-93D7-4458-9937-6BFDFA4A0E2C}"/>
              </a:ext>
            </a:extLst>
          </p:cNvPr>
          <p:cNvSpPr txBox="1"/>
          <p:nvPr/>
        </p:nvSpPr>
        <p:spPr>
          <a:xfrm>
            <a:off x="0" y="5872288"/>
            <a:ext cx="9144000" cy="430887"/>
          </a:xfrm>
          <a:prstGeom prst="rect">
            <a:avLst/>
          </a:prstGeom>
          <a:noFill/>
        </p:spPr>
        <p:txBody>
          <a:bodyPr wrap="square" rtlCol="0">
            <a:spAutoFit/>
          </a:bodyPr>
          <a:lstStyle/>
          <a:p>
            <a:pPr algn="r"/>
            <a:r>
              <a:rPr lang="en-US" sz="2200">
                <a:solidFill>
                  <a:schemeClr val="bg1"/>
                </a:solidFill>
                <a:latin typeface="Arial" panose="020B0604020202020204" pitchFamily="34" charset="0"/>
                <a:cs typeface="Arial" panose="020B0604020202020204" pitchFamily="34" charset="0"/>
              </a:rPr>
              <a:t>Family Resources, Survivor Services, “Quad Cities” of Illinois and Iowa</a:t>
            </a:r>
          </a:p>
        </p:txBody>
      </p:sp>
      <p:sp>
        <p:nvSpPr>
          <p:cNvPr id="5" name="Rectangle 4">
            <a:extLst>
              <a:ext uri="{FF2B5EF4-FFF2-40B4-BE49-F238E27FC236}">
                <a16:creationId xmlns:a16="http://schemas.microsoft.com/office/drawing/2014/main" id="{3C58E24B-1F11-42A5-BE9A-77DAC2F561F0}"/>
              </a:ext>
            </a:extLst>
          </p:cNvPr>
          <p:cNvSpPr/>
          <p:nvPr/>
        </p:nvSpPr>
        <p:spPr>
          <a:xfrm>
            <a:off x="5278170" y="2337421"/>
            <a:ext cx="3762825" cy="830997"/>
          </a:xfrm>
          <a:prstGeom prst="rect">
            <a:avLst/>
          </a:prstGeom>
        </p:spPr>
        <p:txBody>
          <a:bodyPr wrap="square">
            <a:spAutoFit/>
          </a:bodyPr>
          <a:lstStyle/>
          <a:p>
            <a:pPr algn="ctr"/>
            <a:r>
              <a:rPr lang="en-US" sz="2400">
                <a:solidFill>
                  <a:schemeClr val="bg1"/>
                </a:solidFill>
                <a:latin typeface="Arial" panose="020B0604020202020204" pitchFamily="34" charset="0"/>
                <a:cs typeface="Arial" panose="020B0604020202020204" pitchFamily="34" charset="0"/>
              </a:rPr>
              <a:t>Illinois State Senator Paul Schimpf, 58th District</a:t>
            </a:r>
          </a:p>
        </p:txBody>
      </p:sp>
    </p:spTree>
    <p:extLst>
      <p:ext uri="{BB962C8B-B14F-4D97-AF65-F5344CB8AC3E}">
        <p14:creationId xmlns:p14="http://schemas.microsoft.com/office/powerpoint/2010/main" val="16016027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876970" y="6550223"/>
            <a:ext cx="2993127" cy="307777"/>
          </a:xfrm>
          <a:prstGeom prst="rect">
            <a:avLst/>
          </a:prstGeom>
          <a:noFill/>
        </p:spPr>
        <p:txBody>
          <a:bodyPr wrap="none" rtlCol="0">
            <a:spAutoFit/>
          </a:bodyPr>
          <a:lstStyle/>
          <a:p>
            <a:r>
              <a:rPr lang="en-US" sz="1400" i="1"/>
              <a:t>End Violence Against Women International</a:t>
            </a:r>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cxnSp>
        <p:nvCxnSpPr>
          <p:cNvPr id="9" name="Straight Connector 8"/>
          <p:cNvCxnSpPr/>
          <p:nvPr/>
        </p:nvCxnSpPr>
        <p:spPr>
          <a:xfrm>
            <a:off x="34629" y="6473299"/>
            <a:ext cx="9144000" cy="0"/>
          </a:xfrm>
          <a:prstGeom prst="line">
            <a:avLst/>
          </a:prstGeom>
          <a:ln w="0">
            <a:solidFill>
              <a:schemeClr val="bg1"/>
            </a:solidFill>
          </a:ln>
        </p:spPr>
        <p:style>
          <a:lnRef idx="2">
            <a:schemeClr val="accent1"/>
          </a:lnRef>
          <a:fillRef idx="0">
            <a:schemeClr val="accent1"/>
          </a:fillRef>
          <a:effectRef idx="1">
            <a:schemeClr val="accent1"/>
          </a:effectRef>
          <a:fontRef idx="minor">
            <a:schemeClr val="tx1"/>
          </a:fontRef>
        </p:style>
      </p:cxnSp>
      <p:pic>
        <p:nvPicPr>
          <p:cNvPr id="13" name="Picture 12" descr="A group of people posing for the camera&#10;&#10;Description generated with very high confidence">
            <a:extLst>
              <a:ext uri="{FF2B5EF4-FFF2-40B4-BE49-F238E27FC236}">
                <a16:creationId xmlns:a16="http://schemas.microsoft.com/office/drawing/2014/main" id="{41B20E18-0661-408C-86F7-17D27C478566}"/>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6165" b="24874"/>
          <a:stretch/>
        </p:blipFill>
        <p:spPr>
          <a:xfrm>
            <a:off x="3361306" y="2624413"/>
            <a:ext cx="2401345" cy="3081620"/>
          </a:xfrm>
          <a:prstGeom prst="rect">
            <a:avLst/>
          </a:prstGeom>
        </p:spPr>
      </p:pic>
      <p:pic>
        <p:nvPicPr>
          <p:cNvPr id="14" name="Picture 13" descr="A screenshot of a social media post&#10;&#10;Description generated with very high confidence">
            <a:extLst>
              <a:ext uri="{FF2B5EF4-FFF2-40B4-BE49-F238E27FC236}">
                <a16:creationId xmlns:a16="http://schemas.microsoft.com/office/drawing/2014/main" id="{28EF6106-AAA8-44F0-8061-86B7B255B256}"/>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t="17110" b="40645"/>
          <a:stretch/>
        </p:blipFill>
        <p:spPr>
          <a:xfrm>
            <a:off x="5956988" y="3604963"/>
            <a:ext cx="2874474" cy="2319542"/>
          </a:xfrm>
          <a:prstGeom prst="rect">
            <a:avLst/>
          </a:prstGeom>
        </p:spPr>
      </p:pic>
      <p:pic>
        <p:nvPicPr>
          <p:cNvPr id="15" name="Picture 14" descr="A group of people standing in front of a crowd&#10;&#10;Description generated with very high confidence">
            <a:extLst>
              <a:ext uri="{FF2B5EF4-FFF2-40B4-BE49-F238E27FC236}">
                <a16:creationId xmlns:a16="http://schemas.microsoft.com/office/drawing/2014/main" id="{E19398F9-428C-4824-9BA8-864BC5A6F305}"/>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l="8612" t="22902" r="7273" b="12409"/>
          <a:stretch/>
        </p:blipFill>
        <p:spPr>
          <a:xfrm>
            <a:off x="5388076" y="1521128"/>
            <a:ext cx="3443385" cy="1986116"/>
          </a:xfrm>
          <a:prstGeom prst="rect">
            <a:avLst/>
          </a:prstGeom>
        </p:spPr>
      </p:pic>
      <p:pic>
        <p:nvPicPr>
          <p:cNvPr id="16" name="Picture 15" descr="A person smiling for the camera&#10;&#10;Description generated with very high confidence">
            <a:extLst>
              <a:ext uri="{FF2B5EF4-FFF2-40B4-BE49-F238E27FC236}">
                <a16:creationId xmlns:a16="http://schemas.microsoft.com/office/drawing/2014/main" id="{51B22381-5898-422A-B8E5-00A40EF07491}"/>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rot="21015960">
            <a:off x="441598" y="1494503"/>
            <a:ext cx="2666753" cy="2058451"/>
          </a:xfrm>
          <a:prstGeom prst="rect">
            <a:avLst/>
          </a:prstGeom>
        </p:spPr>
      </p:pic>
      <p:pic>
        <p:nvPicPr>
          <p:cNvPr id="17" name="Picture 16" descr="A close up of a logo&#10;&#10;Description generated with high confidence">
            <a:extLst>
              <a:ext uri="{FF2B5EF4-FFF2-40B4-BE49-F238E27FC236}">
                <a16:creationId xmlns:a16="http://schemas.microsoft.com/office/drawing/2014/main" id="{F9F3F74D-5460-45CC-8AC9-4865DC961E1B}"/>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654835" y="3930726"/>
            <a:ext cx="2240280" cy="2240280"/>
          </a:xfrm>
          <a:prstGeom prst="rect">
            <a:avLst/>
          </a:prstGeom>
        </p:spPr>
      </p:pic>
      <p:sp>
        <p:nvSpPr>
          <p:cNvPr id="18" name="Title 1">
            <a:extLst>
              <a:ext uri="{FF2B5EF4-FFF2-40B4-BE49-F238E27FC236}">
                <a16:creationId xmlns:a16="http://schemas.microsoft.com/office/drawing/2014/main" id="{F8C1DB03-0817-43B4-83EC-540F6750C3F3}"/>
              </a:ext>
            </a:extLst>
          </p:cNvPr>
          <p:cNvSpPr>
            <a:spLocks noGrp="1"/>
          </p:cNvSpPr>
          <p:nvPr>
            <p:ph type="title"/>
          </p:nvPr>
        </p:nvSpPr>
        <p:spPr>
          <a:xfrm>
            <a:off x="0" y="4528"/>
            <a:ext cx="9144000" cy="1252728"/>
          </a:xfrm>
        </p:spPr>
        <p:txBody>
          <a:bodyPr>
            <a:noAutofit/>
          </a:bodyPr>
          <a:lstStyle/>
          <a:p>
            <a:r>
              <a:rPr lang="en-US" sz="4000" b="0">
                <a:solidFill>
                  <a:schemeClr val="bg1"/>
                </a:solidFill>
                <a:latin typeface="Arial" panose="020B0604020202020204" pitchFamily="34" charset="0"/>
                <a:cs typeface="Arial" panose="020B0604020202020204" pitchFamily="34" charset="0"/>
              </a:rPr>
              <a:t>Get Creative with Your </a:t>
            </a:r>
            <a:br>
              <a:rPr lang="en-US" sz="4000" b="0">
                <a:solidFill>
                  <a:schemeClr val="bg1"/>
                </a:solidFill>
                <a:latin typeface="Arial" panose="020B0604020202020204" pitchFamily="34" charset="0"/>
                <a:cs typeface="Arial" panose="020B0604020202020204" pitchFamily="34" charset="0"/>
              </a:rPr>
            </a:br>
            <a:r>
              <a:rPr lang="en-US" sz="4000" b="0">
                <a:solidFill>
                  <a:schemeClr val="bg1"/>
                </a:solidFill>
                <a:latin typeface="Arial" panose="020B0604020202020204" pitchFamily="34" charset="0"/>
                <a:cs typeface="Arial" panose="020B0604020202020204" pitchFamily="34" charset="0"/>
              </a:rPr>
              <a:t>SBB</a:t>
            </a:r>
            <a:r>
              <a:rPr lang="en-US" sz="4000" b="0" i="1">
                <a:solidFill>
                  <a:schemeClr val="bg1"/>
                </a:solidFill>
                <a:latin typeface="Arial" panose="020B0604020202020204" pitchFamily="34" charset="0"/>
                <a:cs typeface="Arial" panose="020B0604020202020204" pitchFamily="34" charset="0"/>
              </a:rPr>
              <a:t> </a:t>
            </a:r>
            <a:r>
              <a:rPr lang="en-US" sz="4000" b="0">
                <a:solidFill>
                  <a:schemeClr val="bg1"/>
                </a:solidFill>
                <a:latin typeface="Arial" panose="020B0604020202020204" pitchFamily="34" charset="0"/>
                <a:cs typeface="Arial" panose="020B0604020202020204" pitchFamily="34" charset="0"/>
              </a:rPr>
              <a:t>Campaign!</a:t>
            </a:r>
            <a:endParaRPr lang="en-US" sz="4000" b="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8230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0" y="647699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21326373">
            <a:off x="325699" y="3006065"/>
            <a:ext cx="8561858" cy="1887950"/>
          </a:xfrm>
          <a:prstGeom prst="rect">
            <a:avLst/>
          </a:prstGeom>
          <a:ln w="28575">
            <a:solidFill>
              <a:schemeClr val="bg1"/>
            </a:solidFill>
            <a:prstDash val="solid"/>
          </a:ln>
        </p:spPr>
      </p:pic>
      <p:pic>
        <p:nvPicPr>
          <p:cNvPr id="8" name="Picture 7" descr="A group of people walking in front of a crowd&#10;&#10;Description generated with very high confidence">
            <a:extLst>
              <a:ext uri="{FF2B5EF4-FFF2-40B4-BE49-F238E27FC236}">
                <a16:creationId xmlns:a16="http://schemas.microsoft.com/office/drawing/2014/main" id="{03D75138-0E7B-472B-9310-B24575861619}"/>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t="18183"/>
          <a:stretch/>
        </p:blipFill>
        <p:spPr>
          <a:xfrm>
            <a:off x="4447577" y="351888"/>
            <a:ext cx="3635896" cy="2095971"/>
          </a:xfrm>
          <a:prstGeom prst="rect">
            <a:avLst/>
          </a:prstGeom>
        </p:spPr>
      </p:pic>
      <p:pic>
        <p:nvPicPr>
          <p:cNvPr id="10" name="Picture 9">
            <a:extLst>
              <a:ext uri="{FF2B5EF4-FFF2-40B4-BE49-F238E27FC236}">
                <a16:creationId xmlns:a16="http://schemas.microsoft.com/office/drawing/2014/main" id="{1B40CC57-5CA1-4ED6-8DA1-B2D748A4AEE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57553" y="275774"/>
            <a:ext cx="3010566" cy="2248201"/>
          </a:xfrm>
          <a:prstGeom prst="rect">
            <a:avLst/>
          </a:prstGeom>
        </p:spPr>
      </p:pic>
      <p:sp>
        <p:nvSpPr>
          <p:cNvPr id="11" name="TextBox 10">
            <a:extLst>
              <a:ext uri="{FF2B5EF4-FFF2-40B4-BE49-F238E27FC236}">
                <a16:creationId xmlns:a16="http://schemas.microsoft.com/office/drawing/2014/main" id="{5AFD628D-7528-47A1-9F5A-D14A24309736}"/>
              </a:ext>
            </a:extLst>
          </p:cNvPr>
          <p:cNvSpPr txBox="1"/>
          <p:nvPr/>
        </p:nvSpPr>
        <p:spPr>
          <a:xfrm>
            <a:off x="1" y="5376105"/>
            <a:ext cx="9144000" cy="1077218"/>
          </a:xfrm>
          <a:prstGeom prst="rect">
            <a:avLst/>
          </a:prstGeom>
          <a:noFill/>
        </p:spPr>
        <p:txBody>
          <a:bodyPr wrap="square" rtlCol="0">
            <a:spAutoFit/>
          </a:bodyPr>
          <a:lstStyle/>
          <a:p>
            <a:pPr algn="ctr"/>
            <a:r>
              <a:rPr lang="en-US" sz="3200">
                <a:solidFill>
                  <a:schemeClr val="bg1"/>
                </a:solidFill>
                <a:latin typeface="Arial" panose="020B0604020202020204" pitchFamily="34" charset="0"/>
                <a:cs typeface="Arial" panose="020B0604020202020204" pitchFamily="34" charset="0"/>
              </a:rPr>
              <a:t>Iowa State University and surrounding community commit to Start by Believing</a:t>
            </a:r>
            <a:endParaRPr 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48101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l="9152" t="9059" r="8998" b="6010"/>
          <a:stretch/>
        </p:blipFill>
        <p:spPr bwMode="auto">
          <a:xfrm>
            <a:off x="191729" y="1982719"/>
            <a:ext cx="8760542" cy="42407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876970" y="6550223"/>
            <a:ext cx="2993127" cy="307777"/>
          </a:xfrm>
          <a:prstGeom prst="rect">
            <a:avLst/>
          </a:prstGeom>
          <a:noFill/>
        </p:spPr>
        <p:txBody>
          <a:bodyPr wrap="none" rtlCol="0">
            <a:spAutoFit/>
          </a:bodyPr>
          <a:lstStyle/>
          <a:p>
            <a:r>
              <a:rPr lang="en-US" sz="1400" i="1"/>
              <a:t>End Violence Against Women International</a:t>
            </a:r>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cxnSp>
        <p:nvCxnSpPr>
          <p:cNvPr id="9" name="Straight Connector 8"/>
          <p:cNvCxnSpPr/>
          <p:nvPr/>
        </p:nvCxnSpPr>
        <p:spPr>
          <a:xfrm>
            <a:off x="34629" y="6473299"/>
            <a:ext cx="9144000" cy="0"/>
          </a:xfrm>
          <a:prstGeom prst="line">
            <a:avLst/>
          </a:prstGeom>
          <a:ln w="0">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86399E2-E746-47FD-869E-15A51A822DB8}"/>
              </a:ext>
            </a:extLst>
          </p:cNvPr>
          <p:cNvSpPr txBox="1"/>
          <p:nvPr/>
        </p:nvSpPr>
        <p:spPr>
          <a:xfrm>
            <a:off x="0" y="244162"/>
            <a:ext cx="9144000" cy="1323439"/>
          </a:xfrm>
          <a:prstGeom prst="rect">
            <a:avLst/>
          </a:prstGeom>
          <a:noFill/>
        </p:spPr>
        <p:txBody>
          <a:bodyPr wrap="square" rtlCol="0">
            <a:spAutoFit/>
          </a:bodyPr>
          <a:lstStyle/>
          <a:p>
            <a:pPr algn="ctr"/>
            <a:r>
              <a:rPr lang="en-US" sz="4000">
                <a:solidFill>
                  <a:schemeClr val="bg1"/>
                </a:solidFill>
                <a:latin typeface="Arial" panose="020B0604020202020204" pitchFamily="34" charset="0"/>
                <a:cs typeface="Arial" panose="020B0604020202020204" pitchFamily="34" charset="0"/>
              </a:rPr>
              <a:t>Canyon County Sheriff's Office</a:t>
            </a:r>
          </a:p>
          <a:p>
            <a:pPr algn="ctr"/>
            <a:r>
              <a:rPr lang="en-US" sz="4000">
                <a:solidFill>
                  <a:schemeClr val="bg1"/>
                </a:solidFill>
                <a:latin typeface="Arial" panose="020B0604020202020204" pitchFamily="34" charset="0"/>
                <a:cs typeface="Arial" panose="020B0604020202020204" pitchFamily="34" charset="0"/>
              </a:rPr>
              <a:t>Interview Room, Caldwell, Idaho</a:t>
            </a:r>
          </a:p>
        </p:txBody>
      </p:sp>
    </p:spTree>
    <p:extLst>
      <p:ext uri="{BB962C8B-B14F-4D97-AF65-F5344CB8AC3E}">
        <p14:creationId xmlns:p14="http://schemas.microsoft.com/office/powerpoint/2010/main" val="35950161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3" name="TextBox 2"/>
          <p:cNvSpPr txBox="1"/>
          <p:nvPr/>
        </p:nvSpPr>
        <p:spPr>
          <a:xfrm>
            <a:off x="184523" y="372745"/>
            <a:ext cx="2872190" cy="2862322"/>
          </a:xfrm>
          <a:prstGeom prst="rect">
            <a:avLst/>
          </a:prstGeom>
          <a:noFill/>
        </p:spPr>
        <p:txBody>
          <a:bodyPr wrap="square" rtlCol="0">
            <a:spAutoFit/>
          </a:bodyPr>
          <a:lstStyle/>
          <a:p>
            <a:pPr lvl="0" algn="ctr"/>
            <a:r>
              <a:rPr lang="en-US" sz="3600">
                <a:solidFill>
                  <a:schemeClr val="bg1"/>
                </a:solidFill>
                <a:latin typeface="Arial" panose="020B0604020202020204" pitchFamily="34" charset="0"/>
                <a:cs typeface="Arial" panose="020B0604020202020204" pitchFamily="34" charset="0"/>
              </a:rPr>
              <a:t>Start by Believing campaigns across</a:t>
            </a:r>
          </a:p>
          <a:p>
            <a:pPr lvl="0" algn="ctr"/>
            <a:r>
              <a:rPr lang="en-US" sz="3600">
                <a:solidFill>
                  <a:schemeClr val="bg1"/>
                </a:solidFill>
                <a:latin typeface="Arial" panose="020B0604020202020204" pitchFamily="34" charset="0"/>
                <a:cs typeface="Arial" panose="020B0604020202020204" pitchFamily="34" charset="0"/>
              </a:rPr>
              <a:t>Texas</a:t>
            </a:r>
            <a:endParaRPr lang="en-US" sz="3600" b="1">
              <a:solidFill>
                <a:schemeClr val="bg1"/>
              </a:solidFill>
              <a:latin typeface="Arial" panose="020B0604020202020204" pitchFamily="34" charset="0"/>
              <a:cs typeface="Arial" panose="020B0604020202020204" pitchFamily="34" charset="0"/>
            </a:endParaRPr>
          </a:p>
        </p:txBody>
      </p:sp>
      <p:pic>
        <p:nvPicPr>
          <p:cNvPr id="8" name="Content Placeholder 6">
            <a:extLst>
              <a:ext uri="{FF2B5EF4-FFF2-40B4-BE49-F238E27FC236}">
                <a16:creationId xmlns:a16="http://schemas.microsoft.com/office/drawing/2014/main" id="{C2A9E6B4-D530-4D1B-A245-4FF6C3A66301}"/>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342921" y="152290"/>
            <a:ext cx="5413138" cy="3390989"/>
          </a:xfrm>
          <a:prstGeom prst="rect">
            <a:avLst/>
          </a:prstGeom>
          <a:ln>
            <a:noFill/>
          </a:ln>
          <a:effectLst>
            <a:outerShdw blurRad="292100" dist="139700" dir="2700000" algn="tl" rotWithShape="0">
              <a:srgbClr val="333333">
                <a:alpha val="65000"/>
              </a:srgbClr>
            </a:outerShdw>
          </a:effectLst>
        </p:spPr>
        <p:style>
          <a:lnRef idx="2">
            <a:schemeClr val="accent3"/>
          </a:lnRef>
          <a:fillRef idx="1">
            <a:schemeClr val="lt1"/>
          </a:fillRef>
          <a:effectRef idx="0">
            <a:schemeClr val="accent3"/>
          </a:effectRef>
          <a:fontRef idx="minor">
            <a:schemeClr val="dk1"/>
          </a:fontRef>
        </p:style>
      </p:pic>
      <p:pic>
        <p:nvPicPr>
          <p:cNvPr id="10" name="Picture 9" descr="A person holding a sign&#10;&#10;Description generated with high confidence">
            <a:extLst>
              <a:ext uri="{FF2B5EF4-FFF2-40B4-BE49-F238E27FC236}">
                <a16:creationId xmlns:a16="http://schemas.microsoft.com/office/drawing/2014/main" id="{51EEB00D-7A8F-441B-A5E6-A020DDCFFBD0}"/>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924419" y="3721061"/>
            <a:ext cx="2736324" cy="1819656"/>
          </a:xfrm>
          <a:prstGeom prst="rect">
            <a:avLst/>
          </a:prstGeom>
        </p:spPr>
      </p:pic>
      <p:sp>
        <p:nvSpPr>
          <p:cNvPr id="11" name="TextBox 10">
            <a:extLst>
              <a:ext uri="{FF2B5EF4-FFF2-40B4-BE49-F238E27FC236}">
                <a16:creationId xmlns:a16="http://schemas.microsoft.com/office/drawing/2014/main" id="{7FC690C0-653E-48A5-9953-1F6558061A96}"/>
              </a:ext>
            </a:extLst>
          </p:cNvPr>
          <p:cNvSpPr txBox="1"/>
          <p:nvPr/>
        </p:nvSpPr>
        <p:spPr>
          <a:xfrm>
            <a:off x="3275262" y="5540717"/>
            <a:ext cx="1745274" cy="646331"/>
          </a:xfrm>
          <a:prstGeom prst="rect">
            <a:avLst/>
          </a:prstGeom>
          <a:noFill/>
        </p:spPr>
        <p:txBody>
          <a:bodyPr wrap="square" rtlCol="0">
            <a:spAutoFit/>
          </a:bodyPr>
          <a:lstStyle/>
          <a:p>
            <a:pPr algn="ctr"/>
            <a:r>
              <a:rPr lang="en-US">
                <a:solidFill>
                  <a:schemeClr val="bg1"/>
                </a:solidFill>
                <a:latin typeface="Arial" panose="020B0604020202020204" pitchFamily="34" charset="0"/>
                <a:cs typeface="Arial" panose="020B0604020202020204" pitchFamily="34" charset="0"/>
              </a:rPr>
              <a:t>Dallas News Anchors</a:t>
            </a:r>
          </a:p>
        </p:txBody>
      </p:sp>
      <p:pic>
        <p:nvPicPr>
          <p:cNvPr id="12" name="Picture 11" descr="A person sitting at a table&#10;&#10;Description generated with very high confidence">
            <a:extLst>
              <a:ext uri="{FF2B5EF4-FFF2-40B4-BE49-F238E27FC236}">
                <a16:creationId xmlns:a16="http://schemas.microsoft.com/office/drawing/2014/main" id="{FC875C1B-FAA8-4560-8311-AA0E498A5816}"/>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83257" y="3720372"/>
            <a:ext cx="1856919" cy="1819656"/>
          </a:xfrm>
          <a:prstGeom prst="rect">
            <a:avLst/>
          </a:prstGeom>
        </p:spPr>
      </p:pic>
      <p:sp>
        <p:nvSpPr>
          <p:cNvPr id="13" name="TextBox 12">
            <a:extLst>
              <a:ext uri="{FF2B5EF4-FFF2-40B4-BE49-F238E27FC236}">
                <a16:creationId xmlns:a16="http://schemas.microsoft.com/office/drawing/2014/main" id="{D856F815-CCC6-4564-A676-E00A196F4890}"/>
              </a:ext>
            </a:extLst>
          </p:cNvPr>
          <p:cNvSpPr txBox="1"/>
          <p:nvPr/>
        </p:nvSpPr>
        <p:spPr>
          <a:xfrm>
            <a:off x="279440" y="5556733"/>
            <a:ext cx="2348632" cy="646331"/>
          </a:xfrm>
          <a:prstGeom prst="rect">
            <a:avLst/>
          </a:prstGeom>
          <a:noFill/>
        </p:spPr>
        <p:txBody>
          <a:bodyPr wrap="square" rtlCol="0">
            <a:spAutoFit/>
          </a:bodyPr>
          <a:lstStyle/>
          <a:p>
            <a:pPr algn="ctr"/>
            <a:r>
              <a:rPr lang="es-ES">
                <a:solidFill>
                  <a:schemeClr val="bg1"/>
                </a:solidFill>
                <a:latin typeface="Arial" panose="020B0604020202020204" pitchFamily="34" charset="0"/>
                <a:cs typeface="Arial" panose="020B0604020202020204" pitchFamily="34" charset="0"/>
              </a:rPr>
              <a:t>Former San Antonio Mayor Ivy Taylor</a:t>
            </a:r>
            <a:endParaRPr lang="en-US">
              <a:solidFill>
                <a:schemeClr val="bg1"/>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8243BA1E-6DEF-4BF7-A9E3-CE43C2287143}"/>
              </a:ext>
            </a:extLst>
          </p:cNvPr>
          <p:cNvSpPr txBox="1"/>
          <p:nvPr/>
        </p:nvSpPr>
        <p:spPr>
          <a:xfrm>
            <a:off x="6047770" y="5540717"/>
            <a:ext cx="2708289" cy="646331"/>
          </a:xfrm>
          <a:prstGeom prst="rect">
            <a:avLst/>
          </a:prstGeom>
          <a:noFill/>
        </p:spPr>
        <p:txBody>
          <a:bodyPr wrap="square" rtlCol="0">
            <a:spAutoFit/>
          </a:bodyPr>
          <a:lstStyle/>
          <a:p>
            <a:pPr algn="ctr"/>
            <a:r>
              <a:rPr lang="es-ES">
                <a:solidFill>
                  <a:schemeClr val="bg1"/>
                </a:solidFill>
                <a:latin typeface="Arial" panose="020B0604020202020204" pitchFamily="34" charset="0"/>
                <a:cs typeface="Arial" panose="020B0604020202020204" pitchFamily="34" charset="0"/>
              </a:rPr>
              <a:t>Travis County Sheriff </a:t>
            </a:r>
          </a:p>
          <a:p>
            <a:pPr algn="ctr"/>
            <a:r>
              <a:rPr lang="es-ES">
                <a:solidFill>
                  <a:schemeClr val="bg1"/>
                </a:solidFill>
                <a:latin typeface="Arial" panose="020B0604020202020204" pitchFamily="34" charset="0"/>
                <a:cs typeface="Arial" panose="020B0604020202020204" pitchFamily="34" charset="0"/>
              </a:rPr>
              <a:t>Greg Hamilton</a:t>
            </a:r>
            <a:endParaRPr lang="en-US">
              <a:solidFill>
                <a:schemeClr val="bg1"/>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B404BDFB-922F-4D83-A2A0-1314ABC27AD8}"/>
              </a:ext>
            </a:extLst>
          </p:cNvPr>
          <p:cNvSpPr/>
          <p:nvPr/>
        </p:nvSpPr>
        <p:spPr>
          <a:xfrm>
            <a:off x="3201569" y="3721061"/>
            <a:ext cx="1818967" cy="1818967"/>
          </a:xfrm>
          <a:prstGeom prst="rect">
            <a:avLst/>
          </a:prstGeom>
          <a:blipFill>
            <a:blip r:embed="rId6" cstate="email">
              <a:extLst>
                <a:ext uri="{28A0092B-C50C-407E-A947-70E740481C1C}">
                  <a14:useLocalDpi xmlns:a14="http://schemas.microsoft.com/office/drawing/2010/main" val="0"/>
                </a:ext>
              </a:extLst>
            </a:blip>
            <a:srcRect/>
            <a:stretch>
              <a:fillRect l="-25000" r="-25000"/>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Tree>
    <p:extLst>
      <p:ext uri="{BB962C8B-B14F-4D97-AF65-F5344CB8AC3E}">
        <p14:creationId xmlns:p14="http://schemas.microsoft.com/office/powerpoint/2010/main" val="21682994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7" name="Straight Connector 6"/>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2BC58BE0-FC5A-41A4-A6C2-82E9E74D1D37}"/>
              </a:ext>
            </a:extLst>
          </p:cNvPr>
          <p:cNvSpPr txBox="1"/>
          <p:nvPr/>
        </p:nvSpPr>
        <p:spPr>
          <a:xfrm>
            <a:off x="4647415" y="4676191"/>
            <a:ext cx="4496585" cy="923330"/>
          </a:xfrm>
          <a:prstGeom prst="rect">
            <a:avLst/>
          </a:prstGeom>
          <a:noFill/>
        </p:spPr>
        <p:txBody>
          <a:bodyPr wrap="square" rtlCol="0">
            <a:spAutoFit/>
          </a:bodyPr>
          <a:lstStyle/>
          <a:p>
            <a:pPr algn="ctr"/>
            <a:r>
              <a:rPr lang="en-US" sz="3600">
                <a:solidFill>
                  <a:schemeClr val="bg1"/>
                </a:solidFill>
                <a:latin typeface="Arial" panose="020B0604020202020204" pitchFamily="34" charset="0"/>
                <a:cs typeface="Arial" panose="020B0604020202020204" pitchFamily="34" charset="0"/>
              </a:rPr>
              <a:t>Denver, Colorado</a:t>
            </a:r>
          </a:p>
          <a:p>
            <a:endParaRPr lang="en-US">
              <a:latin typeface="Arial" panose="020B0604020202020204" pitchFamily="34" charset="0"/>
              <a:cs typeface="Arial" panose="020B0604020202020204" pitchFamily="34" charset="0"/>
            </a:endParaRPr>
          </a:p>
        </p:txBody>
      </p:sp>
      <p:pic>
        <p:nvPicPr>
          <p:cNvPr id="6" name="Picture 5" descr="A group of people posing for the camera&#10;&#10;Description automatically generated">
            <a:extLst>
              <a:ext uri="{FF2B5EF4-FFF2-40B4-BE49-F238E27FC236}">
                <a16:creationId xmlns:a16="http://schemas.microsoft.com/office/drawing/2014/main" id="{10837F6D-C5BA-4C88-B750-A04F6B431299}"/>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34652" y="242073"/>
            <a:ext cx="4190215" cy="3076317"/>
          </a:xfrm>
          <a:prstGeom prst="rect">
            <a:avLst/>
          </a:prstGeom>
        </p:spPr>
      </p:pic>
      <p:pic>
        <p:nvPicPr>
          <p:cNvPr id="11" name="Picture 10" descr="A group of people posing for a photo&#10;&#10;Description automatically generated">
            <a:extLst>
              <a:ext uri="{FF2B5EF4-FFF2-40B4-BE49-F238E27FC236}">
                <a16:creationId xmlns:a16="http://schemas.microsoft.com/office/drawing/2014/main" id="{BD38D58C-BE8F-4314-82EC-7C027786C5A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826525" y="989814"/>
            <a:ext cx="4232635" cy="3174476"/>
          </a:xfrm>
          <a:prstGeom prst="rect">
            <a:avLst/>
          </a:prstGeom>
        </p:spPr>
      </p:pic>
      <p:pic>
        <p:nvPicPr>
          <p:cNvPr id="13" name="Picture 12" descr="A picture containing building&#10;&#10;Description automatically generated">
            <a:extLst>
              <a:ext uri="{FF2B5EF4-FFF2-40B4-BE49-F238E27FC236}">
                <a16:creationId xmlns:a16="http://schemas.microsoft.com/office/drawing/2014/main" id="{AC1A4B56-B3D6-436B-B1C2-6D97108D32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803" y="3438688"/>
            <a:ext cx="4516612" cy="2537906"/>
          </a:xfrm>
          <a:prstGeom prst="rect">
            <a:avLst/>
          </a:prstGeom>
        </p:spPr>
      </p:pic>
    </p:spTree>
    <p:extLst>
      <p:ext uri="{BB962C8B-B14F-4D97-AF65-F5344CB8AC3E}">
        <p14:creationId xmlns:p14="http://schemas.microsoft.com/office/powerpoint/2010/main" val="10049433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pic>
        <p:nvPicPr>
          <p:cNvPr id="3" name="Picture 2"/>
          <p:cNvPicPr>
            <a:picLocks noChangeAspect="1"/>
          </p:cNvPicPr>
          <p:nvPr/>
        </p:nvPicPr>
        <p:blipFill rotWithShape="1">
          <a:blip r:embed="rId3" cstate="email">
            <a:extLst>
              <a:ext uri="{28A0092B-C50C-407E-A947-70E740481C1C}">
                <a14:useLocalDpi xmlns:a14="http://schemas.microsoft.com/office/drawing/2010/main" val="0"/>
              </a:ext>
            </a:extLst>
          </a:blip>
          <a:srcRect t="13931" b="11640"/>
          <a:stretch/>
        </p:blipFill>
        <p:spPr>
          <a:xfrm rot="21339306">
            <a:off x="97839" y="2170050"/>
            <a:ext cx="2811617" cy="1569484"/>
          </a:xfrm>
          <a:prstGeom prst="rect">
            <a:avLst/>
          </a:prstGeom>
        </p:spPr>
      </p:pic>
      <p:cxnSp>
        <p:nvCxnSpPr>
          <p:cNvPr id="4" name="Straight Connector 3"/>
          <p:cNvCxnSpPr/>
          <p:nvPr/>
        </p:nvCxnSpPr>
        <p:spPr>
          <a:xfrm>
            <a:off x="-66101" y="6476999"/>
            <a:ext cx="9210101"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1416C08E-64EC-4572-81F9-040196909166}"/>
              </a:ext>
            </a:extLst>
          </p:cNvPr>
          <p:cNvSpPr/>
          <p:nvPr/>
        </p:nvSpPr>
        <p:spPr>
          <a:xfrm>
            <a:off x="5550488" y="246344"/>
            <a:ext cx="1440248" cy="1417211"/>
          </a:xfrm>
          <a:prstGeom prst="ellipse">
            <a:avLst/>
          </a:prstGeom>
          <a:blipFill rotWithShape="1">
            <a:blip r:embed="rId4"/>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pic>
        <p:nvPicPr>
          <p:cNvPr id="13" name="Picture 12" descr="A group of people holding a sign posing for the camera&#10;&#10;Description generated with very high confidence">
            <a:extLst>
              <a:ext uri="{FF2B5EF4-FFF2-40B4-BE49-F238E27FC236}">
                <a16:creationId xmlns:a16="http://schemas.microsoft.com/office/drawing/2014/main" id="{D60D774E-9339-42F9-A8C9-DBBD7617DD3D}"/>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87674" y="4122771"/>
            <a:ext cx="3337132" cy="1877137"/>
          </a:xfrm>
          <a:prstGeom prst="rect">
            <a:avLst/>
          </a:prstGeom>
        </p:spPr>
      </p:pic>
      <p:pic>
        <p:nvPicPr>
          <p:cNvPr id="17" name="Picture 16" descr="A group of people posing for a photo&#10;&#10;Description generated with very high confidence">
            <a:extLst>
              <a:ext uri="{FF2B5EF4-FFF2-40B4-BE49-F238E27FC236}">
                <a16:creationId xmlns:a16="http://schemas.microsoft.com/office/drawing/2014/main" id="{832C676C-F59E-49F5-B1E8-005DA2714C7B}"/>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l="11722" r="6254" b="11308"/>
          <a:stretch/>
        </p:blipFill>
        <p:spPr>
          <a:xfrm rot="21317065">
            <a:off x="3673315" y="4213794"/>
            <a:ext cx="2290916" cy="1857861"/>
          </a:xfrm>
          <a:prstGeom prst="rect">
            <a:avLst/>
          </a:prstGeom>
        </p:spPr>
      </p:pic>
      <p:sp>
        <p:nvSpPr>
          <p:cNvPr id="20" name="TextBox 19">
            <a:extLst>
              <a:ext uri="{FF2B5EF4-FFF2-40B4-BE49-F238E27FC236}">
                <a16:creationId xmlns:a16="http://schemas.microsoft.com/office/drawing/2014/main" id="{A4529B7E-F009-467A-96AB-391E35A2DD00}"/>
              </a:ext>
            </a:extLst>
          </p:cNvPr>
          <p:cNvSpPr txBox="1"/>
          <p:nvPr/>
        </p:nvSpPr>
        <p:spPr>
          <a:xfrm>
            <a:off x="2847004" y="2159411"/>
            <a:ext cx="3499945" cy="1569660"/>
          </a:xfrm>
          <a:prstGeom prst="rect">
            <a:avLst/>
          </a:prstGeom>
          <a:noFill/>
        </p:spPr>
        <p:txBody>
          <a:bodyPr wrap="square" rtlCol="0">
            <a:spAutoFit/>
          </a:bodyPr>
          <a:lstStyle/>
          <a:p>
            <a:pPr algn="ctr"/>
            <a:r>
              <a:rPr lang="en-US" sz="3200">
                <a:solidFill>
                  <a:schemeClr val="bg1"/>
                </a:solidFill>
                <a:latin typeface="Arial" panose="020B0604020202020204" pitchFamily="34" charset="0"/>
                <a:cs typeface="Arial" panose="020B0604020202020204" pitchFamily="34" charset="0"/>
              </a:rPr>
              <a:t>Law enforcement commits to </a:t>
            </a:r>
          </a:p>
          <a:p>
            <a:pPr algn="ctr"/>
            <a:r>
              <a:rPr lang="en-US" sz="3200">
                <a:solidFill>
                  <a:schemeClr val="bg1"/>
                </a:solidFill>
                <a:latin typeface="Arial" panose="020B0604020202020204" pitchFamily="34" charset="0"/>
                <a:cs typeface="Arial" panose="020B0604020202020204" pitchFamily="34" charset="0"/>
              </a:rPr>
              <a:t>Start by Believing</a:t>
            </a:r>
          </a:p>
        </p:txBody>
      </p:sp>
      <p:pic>
        <p:nvPicPr>
          <p:cNvPr id="24" name="Picture 23" descr="A person standing in front of a horse&#10;&#10;Description generated with very high confidence">
            <a:extLst>
              <a:ext uri="{FF2B5EF4-FFF2-40B4-BE49-F238E27FC236}">
                <a16:creationId xmlns:a16="http://schemas.microsoft.com/office/drawing/2014/main" id="{7B97758B-8AD4-4D2E-BA16-A43BF97C7543}"/>
              </a:ext>
            </a:extLst>
          </p:cNvPr>
          <p:cNvPicPr>
            <a:picLocks noChangeAspect="1"/>
          </p:cNvPicPr>
          <p:nvPr/>
        </p:nvPicPr>
        <p:blipFill rotWithShape="1">
          <a:blip r:embed="rId7" cstate="email">
            <a:extLst>
              <a:ext uri="{28A0092B-C50C-407E-A947-70E740481C1C}">
                <a14:useLocalDpi xmlns:a14="http://schemas.microsoft.com/office/drawing/2010/main" val="0"/>
              </a:ext>
            </a:extLst>
          </a:blip>
          <a:srcRect l="16181" r="17981" b="9435"/>
          <a:stretch/>
        </p:blipFill>
        <p:spPr>
          <a:xfrm>
            <a:off x="7187335" y="246344"/>
            <a:ext cx="1711785" cy="1765421"/>
          </a:xfrm>
          <a:prstGeom prst="rect">
            <a:avLst/>
          </a:prstGeom>
        </p:spPr>
      </p:pic>
      <p:pic>
        <p:nvPicPr>
          <p:cNvPr id="26" name="Picture 25" descr="A group of people posing for the camera&#10;&#10;Description generated with very high confidence">
            <a:extLst>
              <a:ext uri="{FF2B5EF4-FFF2-40B4-BE49-F238E27FC236}">
                <a16:creationId xmlns:a16="http://schemas.microsoft.com/office/drawing/2014/main" id="{FE77F865-3A9D-4EB7-9EB1-2F8AA5B528B5}"/>
              </a:ext>
            </a:extLst>
          </p:cNvPr>
          <p:cNvPicPr>
            <a:picLocks noChangeAspect="1"/>
          </p:cNvPicPr>
          <p:nvPr/>
        </p:nvPicPr>
        <p:blipFill rotWithShape="1">
          <a:blip r:embed="rId8" cstate="email">
            <a:extLst>
              <a:ext uri="{28A0092B-C50C-407E-A947-70E740481C1C}">
                <a14:useLocalDpi xmlns:a14="http://schemas.microsoft.com/office/drawing/2010/main" val="0"/>
              </a:ext>
            </a:extLst>
          </a:blip>
          <a:srcRect t="23526" b="29704"/>
          <a:stretch/>
        </p:blipFill>
        <p:spPr>
          <a:xfrm>
            <a:off x="303433" y="246344"/>
            <a:ext cx="4876800" cy="1710656"/>
          </a:xfrm>
          <a:prstGeom prst="rect">
            <a:avLst/>
          </a:prstGeom>
        </p:spPr>
      </p:pic>
      <p:pic>
        <p:nvPicPr>
          <p:cNvPr id="15" name="Picture 14" descr="A group of people posing for a photo&#10;&#10;Description generated with very high confidence">
            <a:extLst>
              <a:ext uri="{FF2B5EF4-FFF2-40B4-BE49-F238E27FC236}">
                <a16:creationId xmlns:a16="http://schemas.microsoft.com/office/drawing/2014/main" id="{77BCE00D-AC3F-436A-A9A1-1C698C8B0AB0}"/>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rot="402724">
            <a:off x="6289967" y="2312672"/>
            <a:ext cx="2743199" cy="2057400"/>
          </a:xfrm>
          <a:prstGeom prst="rect">
            <a:avLst/>
          </a:prstGeom>
        </p:spPr>
      </p:pic>
      <p:pic>
        <p:nvPicPr>
          <p:cNvPr id="11" name="Picture 10" descr="A group of people posing for a photo&#10;&#10;Description generated with very high confidence">
            <a:extLst>
              <a:ext uri="{FF2B5EF4-FFF2-40B4-BE49-F238E27FC236}">
                <a16:creationId xmlns:a16="http://schemas.microsoft.com/office/drawing/2014/main" id="{58C155B6-B933-416D-AE63-FEA0C535E103}"/>
              </a:ext>
            </a:extLst>
          </p:cNvPr>
          <p:cNvPicPr>
            <a:picLocks noChangeAspect="1"/>
          </p:cNvPicPr>
          <p:nvPr/>
        </p:nvPicPr>
        <p:blipFill rotWithShape="1">
          <a:blip r:embed="rId10" cstate="email">
            <a:extLst>
              <a:ext uri="{28A0092B-C50C-407E-A947-70E740481C1C}">
                <a14:useLocalDpi xmlns:a14="http://schemas.microsoft.com/office/drawing/2010/main" val="0"/>
              </a:ext>
            </a:extLst>
          </a:blip>
          <a:srcRect b="15778"/>
          <a:stretch/>
        </p:blipFill>
        <p:spPr>
          <a:xfrm>
            <a:off x="5977463" y="4670982"/>
            <a:ext cx="2603937" cy="1464346"/>
          </a:xfrm>
          <a:prstGeom prst="rect">
            <a:avLst/>
          </a:prstGeom>
        </p:spPr>
      </p:pic>
    </p:spTree>
    <p:extLst>
      <p:ext uri="{BB962C8B-B14F-4D97-AF65-F5344CB8AC3E}">
        <p14:creationId xmlns:p14="http://schemas.microsoft.com/office/powerpoint/2010/main" val="34006809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5" name="Straight Connector 4"/>
          <p:cNvCxnSpPr/>
          <p:nvPr/>
        </p:nvCxnSpPr>
        <p:spPr>
          <a:xfrm>
            <a:off x="-1" y="6474779"/>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4D1E77FC-C348-4A7B-A9FD-4CD6D1702FFA}"/>
              </a:ext>
            </a:extLst>
          </p:cNvPr>
          <p:cNvSpPr txBox="1"/>
          <p:nvPr/>
        </p:nvSpPr>
        <p:spPr>
          <a:xfrm>
            <a:off x="3931093" y="370999"/>
            <a:ext cx="3385430" cy="1384995"/>
          </a:xfrm>
          <a:prstGeom prst="rect">
            <a:avLst/>
          </a:prstGeom>
          <a:noFill/>
        </p:spPr>
        <p:txBody>
          <a:bodyPr wrap="square" rtlCol="0">
            <a:spAutoFit/>
          </a:bodyPr>
          <a:lstStyle/>
          <a:p>
            <a:pPr lvl="0"/>
            <a:r>
              <a:rPr lang="en-US" sz="2800">
                <a:solidFill>
                  <a:schemeClr val="bg1"/>
                </a:solidFill>
                <a:latin typeface="Arial" panose="020B0604020202020204" pitchFamily="34" charset="0"/>
                <a:cs typeface="Arial" panose="020B0604020202020204" pitchFamily="34" charset="0"/>
              </a:rPr>
              <a:t>École Universitaire Internationale</a:t>
            </a:r>
          </a:p>
          <a:p>
            <a:pPr lvl="0"/>
            <a:r>
              <a:rPr lang="en-US" sz="2800">
                <a:solidFill>
                  <a:schemeClr val="bg1"/>
                </a:solidFill>
                <a:latin typeface="Arial" panose="020B0604020202020204" pitchFamily="34" charset="0"/>
                <a:cs typeface="Arial" panose="020B0604020202020204" pitchFamily="34" charset="0"/>
              </a:rPr>
              <a:t>Rome, Italy</a:t>
            </a:r>
          </a:p>
        </p:txBody>
      </p:sp>
      <p:sp>
        <p:nvSpPr>
          <p:cNvPr id="8" name="Oval 7">
            <a:extLst>
              <a:ext uri="{FF2B5EF4-FFF2-40B4-BE49-F238E27FC236}">
                <a16:creationId xmlns:a16="http://schemas.microsoft.com/office/drawing/2014/main" id="{7BF2E421-0860-4ABB-9E04-526DF7D3DF76}"/>
              </a:ext>
            </a:extLst>
          </p:cNvPr>
          <p:cNvSpPr/>
          <p:nvPr/>
        </p:nvSpPr>
        <p:spPr>
          <a:xfrm>
            <a:off x="6073269" y="1531632"/>
            <a:ext cx="2682790" cy="2462466"/>
          </a:xfrm>
          <a:prstGeom prst="ellipse">
            <a:avLst/>
          </a:prstGeom>
          <a:blipFill rotWithShape="1">
            <a:blip r:embed="rId3"/>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9" name="TextBox 8">
            <a:extLst>
              <a:ext uri="{FF2B5EF4-FFF2-40B4-BE49-F238E27FC236}">
                <a16:creationId xmlns:a16="http://schemas.microsoft.com/office/drawing/2014/main" id="{849A5DB2-E588-4A3F-8C04-C0C4965CE440}"/>
              </a:ext>
            </a:extLst>
          </p:cNvPr>
          <p:cNvSpPr txBox="1"/>
          <p:nvPr/>
        </p:nvSpPr>
        <p:spPr>
          <a:xfrm>
            <a:off x="2888878" y="2366765"/>
            <a:ext cx="3837938" cy="1661993"/>
          </a:xfrm>
          <a:prstGeom prst="rect">
            <a:avLst/>
          </a:prstGeom>
          <a:noFill/>
        </p:spPr>
        <p:txBody>
          <a:bodyPr wrap="square" rtlCol="0">
            <a:spAutoFit/>
          </a:bodyPr>
          <a:lstStyle/>
          <a:p>
            <a:pPr lvl="0"/>
            <a:r>
              <a:rPr lang="en-US" sz="2800">
                <a:solidFill>
                  <a:schemeClr val="bg1"/>
                </a:solidFill>
                <a:latin typeface="Arial" panose="020B0604020202020204" pitchFamily="34" charset="0"/>
                <a:cs typeface="Arial" panose="020B0604020202020204" pitchFamily="34" charset="0"/>
              </a:rPr>
              <a:t>Women’s Comfort Corner Foundation</a:t>
            </a:r>
          </a:p>
          <a:p>
            <a:pPr lvl="0"/>
            <a:r>
              <a:rPr lang="en-US" sz="2800">
                <a:solidFill>
                  <a:schemeClr val="bg1"/>
                </a:solidFill>
                <a:latin typeface="Arial" panose="020B0604020202020204" pitchFamily="34" charset="0"/>
                <a:cs typeface="Arial" panose="020B0604020202020204" pitchFamily="34" charset="0"/>
              </a:rPr>
              <a:t>Zimbabwe, Africa</a:t>
            </a:r>
          </a:p>
          <a:p>
            <a:endParaRPr lang="en-US">
              <a:latin typeface="Arial" panose="020B0604020202020204" pitchFamily="34" charset="0"/>
              <a:cs typeface="Arial" panose="020B0604020202020204" pitchFamily="34" charset="0"/>
            </a:endParaRPr>
          </a:p>
        </p:txBody>
      </p:sp>
      <p:pic>
        <p:nvPicPr>
          <p:cNvPr id="11" name="Picture 10" descr="A person in a suit and tie&#10;&#10;Description generated with very high confidence">
            <a:extLst>
              <a:ext uri="{FF2B5EF4-FFF2-40B4-BE49-F238E27FC236}">
                <a16:creationId xmlns:a16="http://schemas.microsoft.com/office/drawing/2014/main" id="{1F8B4A6F-B789-4577-B96B-1D80CA3F0151}"/>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l="3334" t="15592" r="7420" b="8711"/>
          <a:stretch/>
        </p:blipFill>
        <p:spPr>
          <a:xfrm rot="21250225">
            <a:off x="570227" y="3734286"/>
            <a:ext cx="1822194" cy="23183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TextBox 11">
            <a:extLst>
              <a:ext uri="{FF2B5EF4-FFF2-40B4-BE49-F238E27FC236}">
                <a16:creationId xmlns:a16="http://schemas.microsoft.com/office/drawing/2014/main" id="{E774844B-CB66-41BB-A58B-7A69BFDD606E}"/>
              </a:ext>
            </a:extLst>
          </p:cNvPr>
          <p:cNvSpPr txBox="1"/>
          <p:nvPr/>
        </p:nvSpPr>
        <p:spPr>
          <a:xfrm>
            <a:off x="2505447" y="4240430"/>
            <a:ext cx="4121690" cy="954107"/>
          </a:xfrm>
          <a:prstGeom prst="rect">
            <a:avLst/>
          </a:prstGeom>
          <a:noFill/>
        </p:spPr>
        <p:txBody>
          <a:bodyPr wrap="square" rtlCol="0">
            <a:spAutoFit/>
          </a:bodyPr>
          <a:lstStyle/>
          <a:p>
            <a:r>
              <a:rPr lang="en-US" sz="2800" dirty="0">
                <a:solidFill>
                  <a:schemeClr val="bg1"/>
                </a:solidFill>
                <a:latin typeface="Arial" panose="020B0604020202020204" pitchFamily="34" charset="0"/>
                <a:cs typeface="Arial" panose="020B0604020202020204" pitchFamily="34" charset="0"/>
              </a:rPr>
              <a:t>Nova Scotia, Canada</a:t>
            </a:r>
          </a:p>
          <a:p>
            <a:r>
              <a:rPr lang="en-US" sz="2800" dirty="0">
                <a:solidFill>
                  <a:schemeClr val="bg1"/>
                </a:solidFill>
                <a:latin typeface="Arial" panose="020B0604020202020204" pitchFamily="34" charset="0"/>
                <a:cs typeface="Arial" panose="020B0604020202020204" pitchFamily="34" charset="0"/>
              </a:rPr>
              <a:t> Chief Jean Michel </a:t>
            </a:r>
            <a:r>
              <a:rPr lang="en-US" sz="2800" dirty="0" err="1">
                <a:solidFill>
                  <a:schemeClr val="bg1"/>
                </a:solidFill>
                <a:latin typeface="Arial" panose="020B0604020202020204" pitchFamily="34" charset="0"/>
                <a:cs typeface="Arial" panose="020B0604020202020204" pitchFamily="34" charset="0"/>
              </a:rPr>
              <a:t>Blias</a:t>
            </a:r>
            <a:endParaRPr lang="en-US" sz="2400" dirty="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6F2E097-AA7E-4549-AC41-015055EB0F3E}"/>
              </a:ext>
            </a:extLst>
          </p:cNvPr>
          <p:cNvSpPr txBox="1"/>
          <p:nvPr/>
        </p:nvSpPr>
        <p:spPr>
          <a:xfrm>
            <a:off x="2753993" y="5534598"/>
            <a:ext cx="6390007" cy="707886"/>
          </a:xfrm>
          <a:prstGeom prst="rect">
            <a:avLst/>
          </a:prstGeom>
          <a:noFill/>
        </p:spPr>
        <p:txBody>
          <a:bodyPr wrap="square" rtlCol="0">
            <a:spAutoFit/>
          </a:bodyPr>
          <a:lstStyle/>
          <a:p>
            <a:r>
              <a:rPr lang="en-US" sz="4000">
                <a:solidFill>
                  <a:srgbClr val="FFFF00"/>
                </a:solidFill>
                <a:latin typeface="Arial" panose="020B0604020202020204" pitchFamily="34" charset="0"/>
                <a:cs typeface="Arial" panose="020B0604020202020204" pitchFamily="34" charset="0"/>
              </a:rPr>
              <a:t>Start by Believing is global!</a:t>
            </a:r>
            <a:endParaRPr lang="en-US" sz="3600">
              <a:solidFill>
                <a:srgbClr val="FFFF00"/>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02024FA8-18E5-4D0F-9F7E-EFF36A85609F}"/>
              </a:ext>
            </a:extLst>
          </p:cNvPr>
          <p:cNvSpPr/>
          <p:nvPr/>
        </p:nvSpPr>
        <p:spPr>
          <a:xfrm>
            <a:off x="118192" y="180710"/>
            <a:ext cx="3630509" cy="1953760"/>
          </a:xfrm>
          <a:prstGeom prst="rect">
            <a:avLst/>
          </a:prstGeom>
          <a:blipFill>
            <a:blip r:embed="rId5"/>
            <a:srcRect/>
            <a:stretch>
              <a:fillRect t="-18000" b="-18000"/>
            </a:stretch>
          </a:blipFill>
          <a:ln>
            <a:no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Tree>
    <p:extLst>
      <p:ext uri="{BB962C8B-B14F-4D97-AF65-F5344CB8AC3E}">
        <p14:creationId xmlns:p14="http://schemas.microsoft.com/office/powerpoint/2010/main" val="37505419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57287" y="978956"/>
            <a:ext cx="7629426" cy="4571524"/>
          </a:xfrm>
        </p:spPr>
        <p:txBody>
          <a:bodyPr>
            <a:noAutofit/>
          </a:bodyPr>
          <a:lstStyle/>
          <a:p>
            <a:pPr marL="118872" indent="0">
              <a:buNone/>
            </a:pPr>
            <a:r>
              <a:rPr lang="en-US" sz="4000" b="1">
                <a:solidFill>
                  <a:srgbClr val="FFFF00"/>
                </a:solidFill>
                <a:latin typeface="Arial" panose="020B0604020202020204" pitchFamily="34" charset="0"/>
                <a:cs typeface="Arial" panose="020B0604020202020204" pitchFamily="34" charset="0"/>
              </a:rPr>
              <a:t>Please do not alter the following slides on the evidence for potential impact. </a:t>
            </a:r>
          </a:p>
          <a:p>
            <a:pPr>
              <a:buNone/>
            </a:pPr>
            <a:r>
              <a:rPr lang="en-US" sz="4000" b="1">
                <a:solidFill>
                  <a:srgbClr val="FFFF00"/>
                </a:solidFill>
                <a:latin typeface="Arial" panose="020B0604020202020204" pitchFamily="34" charset="0"/>
                <a:cs typeface="Arial" panose="020B0604020202020204" pitchFamily="34" charset="0"/>
              </a:rPr>
              <a:t> </a:t>
            </a:r>
          </a:p>
          <a:p>
            <a:pPr marL="118872" indent="0">
              <a:buNone/>
            </a:pPr>
            <a:r>
              <a:rPr lang="en-US" sz="4000" b="1">
                <a:solidFill>
                  <a:srgbClr val="FFFF00"/>
                </a:solidFill>
                <a:latin typeface="Arial" panose="020B0604020202020204" pitchFamily="34" charset="0"/>
                <a:cs typeface="Arial" panose="020B0604020202020204" pitchFamily="34" charset="0"/>
              </a:rPr>
              <a:t>You may delete these slides if they are not a part of your presentation.</a:t>
            </a:r>
          </a:p>
        </p:txBody>
      </p:sp>
      <p:sp>
        <p:nvSpPr>
          <p:cNvPr id="4" name="Footer Placeholder 3"/>
          <p:cNvSpPr>
            <a:spLocks noGrp="1"/>
          </p:cNvSpPr>
          <p:nvPr>
            <p:ph type="ftr" sz="quarter" idx="11"/>
          </p:nvPr>
        </p:nvSpPr>
        <p:spPr/>
        <p:txBody>
          <a:bodyPr/>
          <a:lstStyle/>
          <a:p>
            <a:r>
              <a:rPr lang="en-US"/>
              <a:t>END VIOLENCE AGAINST WOMEN INTERNATIONAL — A PROFESSIONAL TRAINING ORGANIZATION</a:t>
            </a:r>
          </a:p>
        </p:txBody>
      </p:sp>
      <p:cxnSp>
        <p:nvCxnSpPr>
          <p:cNvPr id="6" name="Straight Connector 5"/>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46154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72557" y="1788128"/>
            <a:ext cx="6571855" cy="1905686"/>
          </a:xfrm>
        </p:spPr>
        <p:txBody>
          <a:bodyPr/>
          <a:lstStyle/>
          <a:p>
            <a:r>
              <a:rPr lang="en-US">
                <a:solidFill>
                  <a:srgbClr val="002060"/>
                </a:solidFill>
                <a:latin typeface="Arial" panose="020B0604020202020204" pitchFamily="34" charset="0"/>
                <a:cs typeface="Arial" panose="020B0604020202020204" pitchFamily="34" charset="0"/>
              </a:rPr>
              <a:t>Preliminary evidence for campaign impact</a:t>
            </a:r>
          </a:p>
        </p:txBody>
      </p:sp>
      <p:pic>
        <p:nvPicPr>
          <p:cNvPr id="7" name="Picture 6">
            <a:extLst>
              <a:ext uri="{FF2B5EF4-FFF2-40B4-BE49-F238E27FC236}">
                <a16:creationId xmlns:a16="http://schemas.microsoft.com/office/drawing/2014/main" id="{0969DF55-942C-4356-991D-DA5596BC8D7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152037" y="5306191"/>
            <a:ext cx="3821922" cy="1462744"/>
          </a:xfrm>
          <a:prstGeom prst="rect">
            <a:avLst/>
          </a:prstGeom>
        </p:spPr>
      </p:pic>
      <p:pic>
        <p:nvPicPr>
          <p:cNvPr id="6" name="Picture 5">
            <a:extLst>
              <a:ext uri="{FF2B5EF4-FFF2-40B4-BE49-F238E27FC236}">
                <a16:creationId xmlns:a16="http://schemas.microsoft.com/office/drawing/2014/main" id="{76C1D1E9-A6DE-41DB-8CF4-B59769A8C23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973959" y="4820545"/>
            <a:ext cx="2070453" cy="1948390"/>
          </a:xfrm>
          <a:prstGeom prst="rect">
            <a:avLst/>
          </a:prstGeom>
        </p:spPr>
      </p:pic>
    </p:spTree>
    <p:extLst>
      <p:ext uri="{BB962C8B-B14F-4D97-AF65-F5344CB8AC3E}">
        <p14:creationId xmlns:p14="http://schemas.microsoft.com/office/powerpoint/2010/main" val="2724963602"/>
      </p:ext>
    </p:extLst>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800">
                <a:solidFill>
                  <a:schemeClr val="bg1"/>
                </a:solidFill>
                <a:latin typeface="Arial" panose="020B0604020202020204" pitchFamily="34" charset="0"/>
                <a:cs typeface="Arial" panose="020B0604020202020204" pitchFamily="34" charset="0"/>
              </a:rPr>
              <a:t>Kansas City Campaign</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6">
            <a:extLst>
              <a:ext uri="{FF2B5EF4-FFF2-40B4-BE49-F238E27FC236}">
                <a16:creationId xmlns:a16="http://schemas.microsoft.com/office/drawing/2014/main" id="{42D60866-3C6B-4ED7-B560-9C43492901EC}"/>
              </a:ext>
            </a:extLst>
          </p:cNvPr>
          <p:cNvSpPr>
            <a:spLocks noGrp="1"/>
          </p:cNvSpPr>
          <p:nvPr>
            <p:ph idx="1"/>
          </p:nvPr>
        </p:nvSpPr>
        <p:spPr>
          <a:xfrm>
            <a:off x="90752" y="1429600"/>
            <a:ext cx="8868792" cy="4916879"/>
          </a:xfrm>
        </p:spPr>
        <p:txBody>
          <a:bodyPr>
            <a:normAutofit fontScale="92500"/>
          </a:bodyPr>
          <a:lstStyle/>
          <a:p>
            <a:pPr marL="539496" indent="-457200"/>
            <a:r>
              <a:rPr lang="en-US" dirty="0">
                <a:latin typeface="Arial" panose="020B0604020202020204" pitchFamily="34" charset="0"/>
                <a:cs typeface="Arial" panose="020B0604020202020204" pitchFamily="34" charset="0"/>
              </a:rPr>
              <a:t>Lamar Advertising donated space on 17 billboards for a Start by Believing message</a:t>
            </a:r>
          </a:p>
          <a:p>
            <a:pPr marL="832104" lvl="1" indent="-457200"/>
            <a:r>
              <a:rPr lang="en-US" dirty="0">
                <a:latin typeface="Arial" panose="020B0604020202020204" pitchFamily="34" charset="0"/>
                <a:cs typeface="Arial" panose="020B0604020202020204" pitchFamily="34" charset="0"/>
              </a:rPr>
              <a:t>Message later expanded to other areas in the state</a:t>
            </a:r>
          </a:p>
          <a:p>
            <a:pPr marL="832104" lvl="1" indent="-457200"/>
            <a:r>
              <a:rPr lang="en-US" dirty="0">
                <a:latin typeface="Arial" panose="020B0604020202020204" pitchFamily="34" charset="0"/>
                <a:cs typeface="Arial" panose="020B0604020202020204" pitchFamily="34" charset="0"/>
              </a:rPr>
              <a:t>Displayed intermittently over 1 ½ years (2011-2012)</a:t>
            </a:r>
          </a:p>
          <a:p>
            <a:pPr marL="539496" indent="-457200"/>
            <a:r>
              <a:rPr lang="en-US" dirty="0">
                <a:latin typeface="Arial" panose="020B0604020202020204" pitchFamily="34" charset="0"/>
                <a:cs typeface="Arial" panose="020B0604020202020204" pitchFamily="34" charset="0"/>
              </a:rPr>
              <a:t>Campaign posters in Kansas City Police Dept.</a:t>
            </a:r>
          </a:p>
          <a:p>
            <a:pPr marL="832104" lvl="1" indent="-457200"/>
            <a:r>
              <a:rPr lang="en-US" dirty="0">
                <a:latin typeface="Arial" panose="020B0604020202020204" pitchFamily="34" charset="0"/>
                <a:cs typeface="Arial" panose="020B0604020202020204" pitchFamily="34" charset="0"/>
              </a:rPr>
              <a:t>Roll call rooms, patrol divisions, Special Victims Unit</a:t>
            </a:r>
          </a:p>
          <a:p>
            <a:pPr marL="832104" lvl="1" indent="-457200"/>
            <a:r>
              <a:rPr lang="en-US" dirty="0">
                <a:latin typeface="Arial" panose="020B0604020202020204" pitchFamily="34" charset="0"/>
                <a:cs typeface="Arial" panose="020B0604020202020204" pitchFamily="34" charset="0"/>
              </a:rPr>
              <a:t>Briefed Command staff</a:t>
            </a:r>
          </a:p>
          <a:p>
            <a:pPr marL="832104" lvl="1" indent="-457200"/>
            <a:r>
              <a:rPr lang="en-US" dirty="0">
                <a:latin typeface="Arial" panose="020B0604020202020204" pitchFamily="34" charset="0"/>
                <a:cs typeface="Arial" panose="020B0604020202020204" pitchFamily="34" charset="0"/>
              </a:rPr>
              <a:t>Other forms of media outreach</a:t>
            </a:r>
          </a:p>
          <a:p>
            <a:pPr marL="539496" indent="-457200"/>
            <a:endParaRPr lang="en-US" dirty="0">
              <a:latin typeface="Arial" panose="020B0604020202020204" pitchFamily="34" charset="0"/>
              <a:cs typeface="Arial" panose="020B0604020202020204" pitchFamily="34" charset="0"/>
            </a:endParaRPr>
          </a:p>
          <a:p>
            <a:pPr marL="457200" lvl="1" indent="0">
              <a:buNone/>
            </a:pP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AA9474D-D185-470A-9D9B-6A6141743717}"/>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15832"/>
          <a:stretch/>
        </p:blipFill>
        <p:spPr>
          <a:xfrm>
            <a:off x="6310858" y="4826946"/>
            <a:ext cx="2293495" cy="1447800"/>
          </a:xfrm>
          <a:prstGeom prst="rect">
            <a:avLst/>
          </a:prstGeom>
        </p:spPr>
      </p:pic>
    </p:spTree>
    <p:extLst>
      <p:ext uri="{BB962C8B-B14F-4D97-AF65-F5344CB8AC3E}">
        <p14:creationId xmlns:p14="http://schemas.microsoft.com/office/powerpoint/2010/main" val="38185796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800">
                <a:latin typeface="Arial" panose="020B0604020202020204" pitchFamily="34" charset="0"/>
                <a:cs typeface="Arial" panose="020B0604020202020204" pitchFamily="34" charset="0"/>
              </a:rPr>
              <a:t>Hospital Callouts Increased</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6">
            <a:extLst>
              <a:ext uri="{FF2B5EF4-FFF2-40B4-BE49-F238E27FC236}">
                <a16:creationId xmlns:a16="http://schemas.microsoft.com/office/drawing/2014/main" id="{0C6B4BAB-5C9F-4FA3-8B1D-62F32D090D9E}"/>
              </a:ext>
            </a:extLst>
          </p:cNvPr>
          <p:cNvSpPr>
            <a:spLocks noGrp="1"/>
          </p:cNvSpPr>
          <p:nvPr>
            <p:ph idx="1"/>
          </p:nvPr>
        </p:nvSpPr>
        <p:spPr>
          <a:xfrm>
            <a:off x="222420" y="1257255"/>
            <a:ext cx="8699157" cy="5290613"/>
          </a:xfrm>
        </p:spPr>
        <p:txBody>
          <a:bodyPr vert="horz" lIns="54864" tIns="91440" rtlCol="0" anchor="t">
            <a:normAutofit/>
          </a:bodyPr>
          <a:lstStyle/>
          <a:p>
            <a:pPr marL="438785" algn="ctr">
              <a:buNone/>
            </a:pPr>
            <a:r>
              <a:rPr lang="en-US" sz="3000">
                <a:latin typeface="Arial" panose="020B0604020202020204" pitchFamily="34" charset="0"/>
                <a:cs typeface="Arial" panose="020B0604020202020204" pitchFamily="34" charset="0"/>
              </a:rPr>
              <a:t>To the highest level in 5 years, </a:t>
            </a:r>
          </a:p>
          <a:p>
            <a:pPr marL="438785" algn="ctr">
              <a:spcBef>
                <a:spcPts val="0"/>
              </a:spcBef>
              <a:buNone/>
            </a:pPr>
            <a:r>
              <a:rPr lang="en-US" sz="3000">
                <a:latin typeface="Arial" panose="020B0604020202020204" pitchFamily="34" charset="0"/>
                <a:cs typeface="Arial" panose="020B0604020202020204" pitchFamily="34" charset="0"/>
              </a:rPr>
              <a:t>then declined when billboards were removed</a:t>
            </a:r>
          </a:p>
          <a:p>
            <a:pPr marL="438785" algn="ctr">
              <a:buNone/>
            </a:pPr>
            <a:endParaRPr lang="en-US" sz="2800">
              <a:latin typeface="Arial" panose="020B0604020202020204" pitchFamily="34" charset="0"/>
              <a:cs typeface="Arial" panose="020B0604020202020204" pitchFamily="34" charset="0"/>
            </a:endParaRPr>
          </a:p>
          <a:p>
            <a:pPr marL="438785"/>
            <a:endParaRPr lang="en-US" sz="2800">
              <a:latin typeface="Arial" panose="020B0604020202020204" pitchFamily="34" charset="0"/>
              <a:cs typeface="Arial" panose="020B0604020202020204" pitchFamily="34" charset="0"/>
            </a:endParaRPr>
          </a:p>
          <a:p>
            <a:pPr marL="438785"/>
            <a:endParaRPr lang="en-US">
              <a:latin typeface="Arial" panose="020B0604020202020204" pitchFamily="34" charset="0"/>
              <a:cs typeface="Arial" panose="020B0604020202020204" pitchFamily="34" charset="0"/>
            </a:endParaRPr>
          </a:p>
          <a:p>
            <a:pPr marL="438785"/>
            <a:endParaRPr lang="en-US">
              <a:latin typeface="Arial" panose="020B0604020202020204" pitchFamily="34" charset="0"/>
              <a:cs typeface="Arial" panose="020B0604020202020204" pitchFamily="34" charset="0"/>
            </a:endParaRPr>
          </a:p>
          <a:p>
            <a:pPr marL="438785"/>
            <a:endParaRPr lang="en-US">
              <a:latin typeface="Arial" panose="020B0604020202020204" pitchFamily="34" charset="0"/>
              <a:cs typeface="Arial" panose="020B0604020202020204" pitchFamily="34" charset="0"/>
            </a:endParaRPr>
          </a:p>
          <a:p>
            <a:pPr marL="438785"/>
            <a:endParaRPr lang="en-US">
              <a:latin typeface="Arial" panose="020B0604020202020204" pitchFamily="34" charset="0"/>
              <a:cs typeface="Arial" panose="020B0604020202020204" pitchFamily="34" charset="0"/>
            </a:endParaRPr>
          </a:p>
          <a:p>
            <a:pPr marL="118745" indent="0">
              <a:buNone/>
            </a:pPr>
            <a:endParaRPr lang="en-US">
              <a:latin typeface="Arial" panose="020B0604020202020204" pitchFamily="34" charset="0"/>
              <a:cs typeface="Arial" panose="020B0604020202020204" pitchFamily="34" charset="0"/>
            </a:endParaRPr>
          </a:p>
          <a:p>
            <a:pPr marL="438785"/>
            <a:endParaRPr lang="en-US">
              <a:latin typeface="Arial" panose="020B0604020202020204" pitchFamily="34" charset="0"/>
              <a:cs typeface="Arial" panose="020B0604020202020204" pitchFamily="34" charset="0"/>
            </a:endParaRPr>
          </a:p>
          <a:p>
            <a:pPr marL="438785">
              <a:spcBef>
                <a:spcPts val="1200"/>
              </a:spcBef>
              <a:buNone/>
            </a:pPr>
            <a:endParaRPr lang="en-US">
              <a:latin typeface="Arial" panose="020B0604020202020204" pitchFamily="34" charset="0"/>
              <a:cs typeface="Arial" panose="020B0604020202020204" pitchFamily="34" charset="0"/>
            </a:endParaRPr>
          </a:p>
          <a:p>
            <a:pPr marL="118745" indent="0">
              <a:buNone/>
            </a:pPr>
            <a:endParaRPr lang="en-US">
              <a:latin typeface="Arial" panose="020B0604020202020204" pitchFamily="34" charset="0"/>
              <a:cs typeface="Arial" panose="020B0604020202020204" pitchFamily="34" charset="0"/>
            </a:endParaRPr>
          </a:p>
        </p:txBody>
      </p:sp>
      <p:pic>
        <p:nvPicPr>
          <p:cNvPr id="6" name="Picture 2">
            <a:extLst>
              <a:ext uri="{FF2B5EF4-FFF2-40B4-BE49-F238E27FC236}">
                <a16:creationId xmlns:a16="http://schemas.microsoft.com/office/drawing/2014/main" id="{9B443DB9-3375-4568-8A59-5AF9C2582E74}"/>
              </a:ext>
            </a:extLst>
          </p:cNvPr>
          <p:cNvPicPr>
            <a:picLocks noChangeAspect="1" noChangeArrowheads="1"/>
          </p:cNvPicPr>
          <p:nvPr/>
        </p:nvPicPr>
        <p:blipFill>
          <a:blip r:embed="rId3" cstate="print"/>
          <a:srcRect/>
          <a:stretch>
            <a:fillRect/>
          </a:stretch>
        </p:blipFill>
        <p:spPr bwMode="auto">
          <a:xfrm>
            <a:off x="1518911" y="2442527"/>
            <a:ext cx="6343679" cy="3712445"/>
          </a:xfrm>
          <a:prstGeom prst="rect">
            <a:avLst/>
          </a:prstGeom>
          <a:noFill/>
          <a:ln w="9525">
            <a:noFill/>
            <a:miter lim="800000"/>
            <a:headEnd/>
            <a:tailEnd/>
          </a:ln>
          <a:effectLst/>
        </p:spPr>
      </p:pic>
      <p:sp>
        <p:nvSpPr>
          <p:cNvPr id="7" name="Down Arrow 4">
            <a:extLst>
              <a:ext uri="{FF2B5EF4-FFF2-40B4-BE49-F238E27FC236}">
                <a16:creationId xmlns:a16="http://schemas.microsoft.com/office/drawing/2014/main" id="{F82247AA-057D-4BE5-AA51-A55D5A42D646}"/>
              </a:ext>
            </a:extLst>
          </p:cNvPr>
          <p:cNvSpPr/>
          <p:nvPr/>
        </p:nvSpPr>
        <p:spPr>
          <a:xfrm rot="17820000">
            <a:off x="4184401" y="2466498"/>
            <a:ext cx="179832" cy="365760"/>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92494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800">
                <a:latin typeface="Arial" panose="020B0604020202020204" pitchFamily="34" charset="0"/>
                <a:cs typeface="Arial" panose="020B0604020202020204" pitchFamily="34" charset="0"/>
              </a:rPr>
              <a:t>Police Reports Increased</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6">
            <a:extLst>
              <a:ext uri="{FF2B5EF4-FFF2-40B4-BE49-F238E27FC236}">
                <a16:creationId xmlns:a16="http://schemas.microsoft.com/office/drawing/2014/main" id="{EF74D153-6BBD-4A21-A059-1E9A1A159F69}"/>
              </a:ext>
            </a:extLst>
          </p:cNvPr>
          <p:cNvSpPr>
            <a:spLocks noGrp="1"/>
          </p:cNvSpPr>
          <p:nvPr>
            <p:ph idx="1"/>
          </p:nvPr>
        </p:nvSpPr>
        <p:spPr>
          <a:xfrm>
            <a:off x="71022" y="1257256"/>
            <a:ext cx="9010834" cy="5600744"/>
          </a:xfrm>
        </p:spPr>
        <p:txBody>
          <a:bodyPr>
            <a:normAutofit/>
          </a:bodyPr>
          <a:lstStyle/>
          <a:p>
            <a:pPr algn="ctr">
              <a:lnSpc>
                <a:spcPct val="90000"/>
              </a:lnSpc>
              <a:spcBef>
                <a:spcPts val="0"/>
              </a:spcBef>
              <a:buNone/>
            </a:pPr>
            <a:r>
              <a:rPr lang="en-US">
                <a:latin typeface="Arial" panose="020B0604020202020204" pitchFamily="34" charset="0"/>
                <a:cs typeface="Arial" panose="020B0604020202020204" pitchFamily="34" charset="0"/>
              </a:rPr>
              <a:t>	</a:t>
            </a:r>
            <a:r>
              <a:rPr lang="en-US" sz="2800">
                <a:latin typeface="Arial" panose="020B0604020202020204" pitchFamily="34" charset="0"/>
                <a:cs typeface="Arial" panose="020B0604020202020204" pitchFamily="34" charset="0"/>
              </a:rPr>
              <a:t>Reports of rape and forcible sodomy went up, when national reporting was down</a:t>
            </a:r>
            <a:endParaRPr lang="en-US" sz="2000">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sz="1800">
              <a:latin typeface="Arial" panose="020B0604020202020204" pitchFamily="34" charset="0"/>
              <a:cs typeface="Arial" panose="020B0604020202020204" pitchFamily="34" charset="0"/>
            </a:endParaRPr>
          </a:p>
          <a:p>
            <a:pPr>
              <a:spcBef>
                <a:spcPts val="1200"/>
              </a:spcBef>
              <a:buNone/>
            </a:pPr>
            <a:endParaRPr lang="en-US" sz="1800">
              <a:latin typeface="Arial" panose="020B0604020202020204" pitchFamily="34" charset="0"/>
              <a:cs typeface="Arial" panose="020B0604020202020204" pitchFamily="34" charset="0"/>
            </a:endParaRPr>
          </a:p>
          <a:p>
            <a:pPr marL="118872" indent="0">
              <a:buNone/>
            </a:pPr>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pic>
        <p:nvPicPr>
          <p:cNvPr id="6" name="Picture 3">
            <a:extLst>
              <a:ext uri="{FF2B5EF4-FFF2-40B4-BE49-F238E27FC236}">
                <a16:creationId xmlns:a16="http://schemas.microsoft.com/office/drawing/2014/main" id="{E7CC7F09-5732-44AB-A053-05F51C31BCDB}"/>
              </a:ext>
            </a:extLst>
          </p:cNvPr>
          <p:cNvPicPr>
            <a:picLocks noChangeAspect="1" noChangeArrowheads="1"/>
          </p:cNvPicPr>
          <p:nvPr/>
        </p:nvPicPr>
        <p:blipFill>
          <a:blip r:embed="rId3" cstate="print"/>
          <a:srcRect/>
          <a:stretch>
            <a:fillRect/>
          </a:stretch>
        </p:blipFill>
        <p:spPr bwMode="auto">
          <a:xfrm>
            <a:off x="569920" y="2449109"/>
            <a:ext cx="8073417" cy="3695503"/>
          </a:xfrm>
          <a:prstGeom prst="rect">
            <a:avLst/>
          </a:prstGeom>
          <a:noFill/>
          <a:ln w="9525">
            <a:noFill/>
            <a:miter lim="800000"/>
            <a:headEnd/>
            <a:tailEnd/>
          </a:ln>
          <a:effectLst/>
        </p:spPr>
      </p:pic>
      <p:sp>
        <p:nvSpPr>
          <p:cNvPr id="7" name="Down Arrow 4">
            <a:extLst>
              <a:ext uri="{FF2B5EF4-FFF2-40B4-BE49-F238E27FC236}">
                <a16:creationId xmlns:a16="http://schemas.microsoft.com/office/drawing/2014/main" id="{9C00B890-CE03-4685-8300-02A7088DBEF5}"/>
              </a:ext>
            </a:extLst>
          </p:cNvPr>
          <p:cNvSpPr/>
          <p:nvPr/>
        </p:nvSpPr>
        <p:spPr>
          <a:xfrm rot="17820000">
            <a:off x="3532048" y="2425729"/>
            <a:ext cx="171659" cy="365760"/>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35043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cxnSp>
        <p:nvCxnSpPr>
          <p:cNvPr id="6" name="Straight Connector 5"/>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7" name="Content Placeholder 6">
            <a:extLst>
              <a:ext uri="{FF2B5EF4-FFF2-40B4-BE49-F238E27FC236}">
                <a16:creationId xmlns:a16="http://schemas.microsoft.com/office/drawing/2014/main" id="{86AF8196-F695-450B-9E35-14549C15A2C2}"/>
              </a:ext>
            </a:extLst>
          </p:cNvPr>
          <p:cNvSpPr>
            <a:spLocks noGrp="1"/>
          </p:cNvSpPr>
          <p:nvPr>
            <p:ph idx="1"/>
          </p:nvPr>
        </p:nvSpPr>
        <p:spPr>
          <a:xfrm>
            <a:off x="291575" y="1553241"/>
            <a:ext cx="8560850" cy="3820302"/>
          </a:xfrm>
        </p:spPr>
        <p:txBody>
          <a:bodyPr vert="horz" lIns="54864" tIns="91440" rtlCol="0" anchor="t">
            <a:normAutofit/>
          </a:bodyPr>
          <a:lstStyle/>
          <a:p>
            <a:pPr marL="438785" algn="ctr">
              <a:buNone/>
            </a:pPr>
            <a:r>
              <a:rPr lang="en-US" sz="4400">
                <a:latin typeface="Arial" panose="020B0604020202020204" pitchFamily="34" charset="0"/>
                <a:cs typeface="Arial" panose="020B0604020202020204" pitchFamily="34" charset="0"/>
              </a:rPr>
              <a:t>	Emergency summit held in July 2011 to address the </a:t>
            </a:r>
            <a:r>
              <a:rPr lang="en-US" sz="4400" b="1">
                <a:latin typeface="Arial" panose="020B0604020202020204" pitchFamily="34" charset="0"/>
                <a:cs typeface="Arial" panose="020B0604020202020204" pitchFamily="34" charset="0"/>
              </a:rPr>
              <a:t>“unprecedented increase in the demand for services.”</a:t>
            </a:r>
            <a:r>
              <a:rPr lang="en-US">
                <a:latin typeface="Arial" panose="020B0604020202020204" pitchFamily="34" charset="0"/>
                <a:cs typeface="Arial" panose="020B0604020202020204" pitchFamily="34" charset="0"/>
              </a:rPr>
              <a:t>	</a:t>
            </a:r>
          </a:p>
          <a:p>
            <a:pPr marL="457200" lvl="1" indent="0">
              <a:buNone/>
            </a:pPr>
            <a:endParaRPr lang="en-US">
              <a:latin typeface="Arial" panose="020B0604020202020204" pitchFamily="34" charset="0"/>
              <a:cs typeface="Arial" panose="020B0604020202020204" pitchFamily="34" charset="0"/>
            </a:endParaRPr>
          </a:p>
          <a:p>
            <a:pPr marL="438785"/>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97081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cxnSp>
        <p:nvCxnSpPr>
          <p:cNvPr id="6" name="Straight Connector 5"/>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8" name="Content Placeholder 2">
            <a:extLst>
              <a:ext uri="{FF2B5EF4-FFF2-40B4-BE49-F238E27FC236}">
                <a16:creationId xmlns:a16="http://schemas.microsoft.com/office/drawing/2014/main" id="{5664C3B0-D4ED-4D51-BDA5-39B3DE7288FC}"/>
              </a:ext>
            </a:extLst>
          </p:cNvPr>
          <p:cNvSpPr txBox="1">
            <a:spLocks/>
          </p:cNvSpPr>
          <p:nvPr/>
        </p:nvSpPr>
        <p:spPr>
          <a:xfrm>
            <a:off x="654211" y="1823258"/>
            <a:ext cx="7708392" cy="4293334"/>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11480" lvl="1" indent="0">
              <a:buFont typeface="Wingdings"/>
              <a:buNone/>
            </a:pPr>
            <a:endParaRPr lang="en-US" sz="3600" i="1"/>
          </a:p>
        </p:txBody>
      </p:sp>
      <p:sp>
        <p:nvSpPr>
          <p:cNvPr id="9" name="Speech Bubble: Rectangle with Corners Rounded 8">
            <a:extLst>
              <a:ext uri="{FF2B5EF4-FFF2-40B4-BE49-F238E27FC236}">
                <a16:creationId xmlns:a16="http://schemas.microsoft.com/office/drawing/2014/main" id="{E7403277-C8E2-40A6-BD9A-530F814ABB9B}"/>
              </a:ext>
            </a:extLst>
          </p:cNvPr>
          <p:cNvSpPr/>
          <p:nvPr/>
        </p:nvSpPr>
        <p:spPr>
          <a:xfrm>
            <a:off x="1361654" y="1460567"/>
            <a:ext cx="6469594" cy="3564105"/>
          </a:xfrm>
          <a:prstGeom prst="wedgeRoundRectCallout">
            <a:avLst>
              <a:gd name="adj1" fmla="val -20885"/>
              <a:gd name="adj2" fmla="val 64633"/>
              <a:gd name="adj3" fmla="val 16667"/>
            </a:avLst>
          </a:prstGeom>
          <a:gradFill flip="none" rotWithShape="1">
            <a:gsLst>
              <a:gs pos="0">
                <a:schemeClr val="accent3">
                  <a:lumMod val="89000"/>
                </a:schemeClr>
              </a:gs>
              <a:gs pos="0">
                <a:schemeClr val="accent3">
                  <a:lumMod val="89000"/>
                </a:schemeClr>
              </a:gs>
              <a:gs pos="99000">
                <a:schemeClr val="accent3">
                  <a:lumMod val="75000"/>
                </a:schemeClr>
              </a:gs>
              <a:gs pos="97000">
                <a:schemeClr val="accent3">
                  <a:lumMod val="70000"/>
                </a:schemeClr>
              </a:gs>
            </a:gsLst>
            <a:path path="circle">
              <a:fillToRect l="50000" t="50000" r="50000" b="50000"/>
            </a:path>
            <a:tileRect/>
          </a:gradFill>
          <a:ln>
            <a:noFill/>
          </a:ln>
          <a:effectLst>
            <a:innerShdw blurRad="63500" dist="50800" dir="5400000">
              <a:prstClr val="black">
                <a:alpha val="50000"/>
              </a:prstClr>
            </a:innerShdw>
          </a:effectLst>
        </p:spPr>
        <p:style>
          <a:lnRef idx="1">
            <a:schemeClr val="accent1"/>
          </a:lnRef>
          <a:fillRef idx="3">
            <a:schemeClr val="accent1"/>
          </a:fillRef>
          <a:effectRef idx="2">
            <a:schemeClr val="accent1"/>
          </a:effectRef>
          <a:fontRef idx="minor">
            <a:schemeClr val="lt1"/>
          </a:fontRef>
        </p:style>
        <p:txBody>
          <a:bodyPr rtlCol="0" anchor="ctr"/>
          <a:lstStyle/>
          <a:p>
            <a:pPr marL="411480" lvl="1" indent="0">
              <a:buFont typeface="Wingdings"/>
              <a:buNone/>
            </a:pPr>
            <a:r>
              <a:rPr lang="en-US" sz="4800">
                <a:latin typeface="Arial" panose="020B0604020202020204" pitchFamily="34" charset="0"/>
                <a:cs typeface="Arial" panose="020B0604020202020204" pitchFamily="34" charset="0"/>
              </a:rPr>
              <a:t>“We weren’t ready for this … we didn’t see it coming.”</a:t>
            </a:r>
          </a:p>
        </p:txBody>
      </p:sp>
    </p:spTree>
    <p:extLst>
      <p:ext uri="{BB962C8B-B14F-4D97-AF65-F5344CB8AC3E}">
        <p14:creationId xmlns:p14="http://schemas.microsoft.com/office/powerpoint/2010/main" val="369573821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cxnSp>
        <p:nvCxnSpPr>
          <p:cNvPr id="6" name="Straight Connector 5"/>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7" name="Picture 6">
            <a:extLst>
              <a:ext uri="{FF2B5EF4-FFF2-40B4-BE49-F238E27FC236}">
                <a16:creationId xmlns:a16="http://schemas.microsoft.com/office/drawing/2014/main" id="{889F6CCE-FE81-4C33-90A6-22321DE73534}"/>
              </a:ext>
            </a:extLst>
          </p:cNvPr>
          <p:cNvPicPr>
            <a:picLocks noChangeAspect="1"/>
          </p:cNvPicPr>
          <p:nvPr/>
        </p:nvPicPr>
        <p:blipFill>
          <a:blip r:embed="rId3"/>
          <a:stretch>
            <a:fillRect/>
          </a:stretch>
        </p:blipFill>
        <p:spPr>
          <a:xfrm>
            <a:off x="241089" y="215104"/>
            <a:ext cx="6824866" cy="2670600"/>
          </a:xfrm>
          <a:prstGeom prst="rect">
            <a:avLst/>
          </a:prstGeom>
        </p:spPr>
      </p:pic>
      <p:sp>
        <p:nvSpPr>
          <p:cNvPr id="9" name="Title 3">
            <a:extLst>
              <a:ext uri="{FF2B5EF4-FFF2-40B4-BE49-F238E27FC236}">
                <a16:creationId xmlns:a16="http://schemas.microsoft.com/office/drawing/2014/main" id="{2F6EB3BF-3923-4348-A11C-1435F8E1E2AD}"/>
              </a:ext>
            </a:extLst>
          </p:cNvPr>
          <p:cNvSpPr txBox="1">
            <a:spLocks/>
          </p:cNvSpPr>
          <p:nvPr/>
        </p:nvSpPr>
        <p:spPr>
          <a:xfrm>
            <a:off x="98586" y="2722833"/>
            <a:ext cx="6467439" cy="341383"/>
          </a:xfrm>
          <a:prstGeom prst="rect">
            <a:avLst/>
          </a:prstGeom>
        </p:spPr>
        <p:txBody>
          <a:bodyPr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0" i="0" u="none" strike="noStrike" kern="1200" cap="none" spc="0" normalizeH="0" baseline="0" noProof="0">
              <a:ln>
                <a:noFill/>
              </a:ln>
              <a:solidFill>
                <a:schemeClr val="bg1"/>
              </a:solidFill>
              <a:uLnTx/>
              <a:uFillTx/>
              <a:latin typeface="Arial" panose="020B0604020202020204" pitchFamily="34" charset="0"/>
              <a:ea typeface="+mj-ea"/>
              <a:cs typeface="Arial" panose="020B0604020202020204" pitchFamily="34" charset="0"/>
            </a:endParaRPr>
          </a:p>
        </p:txBody>
      </p:sp>
      <p:pic>
        <p:nvPicPr>
          <p:cNvPr id="11" name="Picture 10">
            <a:extLst>
              <a:ext uri="{FF2B5EF4-FFF2-40B4-BE49-F238E27FC236}">
                <a16:creationId xmlns:a16="http://schemas.microsoft.com/office/drawing/2014/main" id="{DDA61F20-22CA-4A67-B369-C8296E5C652A}"/>
              </a:ext>
            </a:extLst>
          </p:cNvPr>
          <p:cNvPicPr>
            <a:picLocks noChangeAspect="1" noChangeArrowheads="1"/>
          </p:cNvPicPr>
          <p:nvPr/>
        </p:nvPicPr>
        <p:blipFill rotWithShape="1">
          <a:blip r:embed="rId4" cstate="print"/>
          <a:srcRect b="43934"/>
          <a:stretch/>
        </p:blipFill>
        <p:spPr bwMode="auto">
          <a:xfrm>
            <a:off x="2108826" y="3436389"/>
            <a:ext cx="6834891" cy="2621692"/>
          </a:xfrm>
          <a:prstGeom prst="rect">
            <a:avLst/>
          </a:prstGeom>
          <a:noFill/>
          <a:ln w="9525">
            <a:noFill/>
            <a:miter lim="800000"/>
            <a:headEnd/>
            <a:tailEnd/>
          </a:ln>
        </p:spPr>
      </p:pic>
      <p:sp>
        <p:nvSpPr>
          <p:cNvPr id="12" name="Title 3">
            <a:extLst>
              <a:ext uri="{FF2B5EF4-FFF2-40B4-BE49-F238E27FC236}">
                <a16:creationId xmlns:a16="http://schemas.microsoft.com/office/drawing/2014/main" id="{79F98D0C-118B-4AAD-A4A7-4C597FD17344}"/>
              </a:ext>
            </a:extLst>
          </p:cNvPr>
          <p:cNvSpPr txBox="1">
            <a:spLocks/>
          </p:cNvSpPr>
          <p:nvPr/>
        </p:nvSpPr>
        <p:spPr>
          <a:xfrm>
            <a:off x="2108826" y="6131387"/>
            <a:ext cx="6834891" cy="294248"/>
          </a:xfrm>
          <a:prstGeom prst="rect">
            <a:avLst/>
          </a:prstGeom>
        </p:spPr>
        <p:txBody>
          <a:bodyPr anchor="ctr">
            <a:noAutofit/>
          </a:bodyPr>
          <a:lstStyle/>
          <a:p>
            <a:pPr algn="ctr">
              <a:spcBef>
                <a:spcPct val="0"/>
              </a:spcBef>
              <a:defRPr/>
            </a:pPr>
            <a:r>
              <a:rPr lang="en-US" sz="1200">
                <a:solidFill>
                  <a:schemeClr val="bg1"/>
                </a:solidFill>
                <a:latin typeface="Arial" panose="020B0604020202020204" pitchFamily="34" charset="0"/>
                <a:cs typeface="Arial" panose="020B0604020202020204" pitchFamily="34" charset="0"/>
              </a:rPr>
              <a:t>Source: </a:t>
            </a:r>
            <a:r>
              <a:rPr lang="en-US" sz="1200" i="1">
                <a:solidFill>
                  <a:schemeClr val="bg1"/>
                </a:solidFill>
                <a:latin typeface="Arial" panose="020B0604020202020204" pitchFamily="34" charset="0"/>
                <a:cs typeface="Arial" panose="020B0604020202020204" pitchFamily="34" charset="0"/>
              </a:rPr>
              <a:t>New Times</a:t>
            </a:r>
            <a:r>
              <a:rPr lang="en-US" sz="1200">
                <a:solidFill>
                  <a:schemeClr val="bg1"/>
                </a:solidFill>
                <a:latin typeface="Arial" panose="020B0604020202020204" pitchFamily="34" charset="0"/>
                <a:cs typeface="Arial" panose="020B0604020202020204" pitchFamily="34" charset="0"/>
              </a:rPr>
              <a:t>, San Luis Obispo, California, February 12, 2014</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0" i="0" u="none" strike="noStrike" kern="1200" cap="none" spc="0" normalizeH="0" baseline="0" noProof="0">
              <a:ln>
                <a:noFill/>
              </a:ln>
              <a:solidFill>
                <a:schemeClr val="bg1"/>
              </a:solidFill>
              <a:uLnTx/>
              <a:uFillTx/>
              <a:latin typeface="Arial" panose="020B0604020202020204" pitchFamily="34" charset="0"/>
              <a:ea typeface="+mj-ea"/>
              <a:cs typeface="Arial" panose="020B0604020202020204" pitchFamily="34" charset="0"/>
            </a:endParaRPr>
          </a:p>
        </p:txBody>
      </p:sp>
      <p:sp>
        <p:nvSpPr>
          <p:cNvPr id="2" name="Rectangle 1">
            <a:extLst>
              <a:ext uri="{FF2B5EF4-FFF2-40B4-BE49-F238E27FC236}">
                <a16:creationId xmlns:a16="http://schemas.microsoft.com/office/drawing/2014/main" id="{345A9344-C1B7-4B7B-9403-46AD23CD0671}"/>
              </a:ext>
            </a:extLst>
          </p:cNvPr>
          <p:cNvSpPr/>
          <p:nvPr/>
        </p:nvSpPr>
        <p:spPr>
          <a:xfrm>
            <a:off x="241089" y="2905679"/>
            <a:ext cx="6834891" cy="276999"/>
          </a:xfrm>
          <a:prstGeom prst="rect">
            <a:avLst/>
          </a:prstGeom>
        </p:spPr>
        <p:txBody>
          <a:bodyPr wrap="square">
            <a:spAutoFit/>
          </a:bodyPr>
          <a:lstStyle/>
          <a:p>
            <a:pPr lvl="0" algn="ctr" defTabSz="457200">
              <a:defRPr/>
            </a:pPr>
            <a:r>
              <a:rPr lang="en-US" sz="1200">
                <a:solidFill>
                  <a:schemeClr val="bg1"/>
                </a:solidFill>
                <a:latin typeface="Arial" panose="020B0604020202020204" pitchFamily="34" charset="0"/>
                <a:cs typeface="Arial" panose="020B0604020202020204" pitchFamily="34" charset="0"/>
              </a:rPr>
              <a:t>Source: </a:t>
            </a:r>
            <a:r>
              <a:rPr lang="en-US" sz="1200" i="1">
                <a:solidFill>
                  <a:schemeClr val="bg1"/>
                </a:solidFill>
                <a:latin typeface="Arial" panose="020B0604020202020204" pitchFamily="34" charset="0"/>
                <a:cs typeface="Arial" panose="020B0604020202020204" pitchFamily="34" charset="0"/>
              </a:rPr>
              <a:t>New Times</a:t>
            </a:r>
            <a:r>
              <a:rPr lang="en-US" sz="1200">
                <a:solidFill>
                  <a:schemeClr val="bg1"/>
                </a:solidFill>
                <a:latin typeface="Arial" panose="020B0604020202020204" pitchFamily="34" charset="0"/>
                <a:cs typeface="Arial" panose="020B0604020202020204" pitchFamily="34" charset="0"/>
              </a:rPr>
              <a:t>, Phoenix, Arizona, October 14, 2015</a:t>
            </a:r>
          </a:p>
        </p:txBody>
      </p:sp>
    </p:spTree>
    <p:extLst>
      <p:ext uri="{BB962C8B-B14F-4D97-AF65-F5344CB8AC3E}">
        <p14:creationId xmlns:p14="http://schemas.microsoft.com/office/powerpoint/2010/main" val="38330490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28"/>
            <a:ext cx="9144000" cy="1252728"/>
          </a:xfrm>
        </p:spPr>
        <p:txBody>
          <a:bodyPr>
            <a:normAutofit/>
          </a:bodyPr>
          <a:lstStyle/>
          <a:p>
            <a:r>
              <a:rPr lang="en-US" sz="4800">
                <a:latin typeface="Arial" panose="020B0604020202020204" pitchFamily="34" charset="0"/>
                <a:cs typeface="Arial" panose="020B0604020202020204" pitchFamily="34" charset="0"/>
              </a:rPr>
              <a:t>San Luis Obispo, California </a:t>
            </a:r>
            <a:endParaRPr lang="en-US">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
        <p:nvSpPr>
          <p:cNvPr id="5" name="Content Placeholder 4">
            <a:extLst>
              <a:ext uri="{FF2B5EF4-FFF2-40B4-BE49-F238E27FC236}">
                <a16:creationId xmlns:a16="http://schemas.microsoft.com/office/drawing/2014/main" id="{0AC9F7F4-3A77-4AD1-A87D-6AE8CF9CB061}"/>
              </a:ext>
            </a:extLst>
          </p:cNvPr>
          <p:cNvSpPr>
            <a:spLocks noGrp="1"/>
          </p:cNvSpPr>
          <p:nvPr>
            <p:ph idx="1"/>
          </p:nvPr>
        </p:nvSpPr>
        <p:spPr>
          <a:xfrm>
            <a:off x="457199" y="1538131"/>
            <a:ext cx="8298859" cy="4672546"/>
          </a:xfrm>
        </p:spPr>
        <p:txBody>
          <a:bodyPr>
            <a:normAutofit/>
          </a:bodyPr>
          <a:lstStyle/>
          <a:p>
            <a:r>
              <a:rPr lang="en-US" sz="3500">
                <a:latin typeface="Arial" panose="020B0604020202020204" pitchFamily="34" charset="0"/>
                <a:cs typeface="Arial" panose="020B0604020202020204" pitchFamily="34" charset="0"/>
              </a:rPr>
              <a:t>Of 227 respondents, almost 2/3 had seen the campaign message or logo</a:t>
            </a:r>
          </a:p>
          <a:p>
            <a:pPr marL="118872" indent="0">
              <a:buNone/>
            </a:pPr>
            <a:endParaRPr lang="en-US" sz="800">
              <a:latin typeface="Arial" panose="020B0604020202020204" pitchFamily="34" charset="0"/>
              <a:cs typeface="Arial" panose="020B0604020202020204" pitchFamily="34" charset="0"/>
            </a:endParaRPr>
          </a:p>
          <a:p>
            <a:pPr lvl="1">
              <a:spcBef>
                <a:spcPts val="600"/>
              </a:spcBef>
            </a:pPr>
            <a:r>
              <a:rPr lang="en-US" sz="3000">
                <a:latin typeface="Arial" panose="020B0604020202020204" pitchFamily="34" charset="0"/>
                <a:cs typeface="Arial" panose="020B0604020202020204" pitchFamily="34" charset="0"/>
              </a:rPr>
              <a:t>Most common were Facebook, billboard, personal contact, or campus</a:t>
            </a:r>
          </a:p>
          <a:p>
            <a:pPr marL="457200" lvl="1" indent="0">
              <a:spcBef>
                <a:spcPts val="600"/>
              </a:spcBef>
              <a:buNone/>
            </a:pPr>
            <a:endParaRPr lang="en-US" sz="1300">
              <a:latin typeface="Arial" panose="020B0604020202020204" pitchFamily="34" charset="0"/>
              <a:cs typeface="Arial" panose="020B0604020202020204" pitchFamily="34" charset="0"/>
            </a:endParaRPr>
          </a:p>
          <a:p>
            <a:pPr lvl="1">
              <a:spcBef>
                <a:spcPts val="600"/>
              </a:spcBef>
            </a:pPr>
            <a:r>
              <a:rPr lang="en-US" sz="3000">
                <a:latin typeface="Arial" panose="020B0604020202020204" pitchFamily="34" charset="0"/>
                <a:cs typeface="Arial" panose="020B0604020202020204" pitchFamily="34" charset="0"/>
              </a:rPr>
              <a:t>Seemed to understand and support the message, recognize why it was promoted</a:t>
            </a:r>
          </a:p>
          <a:p>
            <a:pPr marL="457200" lvl="1" indent="0">
              <a:spcBef>
                <a:spcPts val="600"/>
              </a:spcBef>
              <a:buNone/>
            </a:pPr>
            <a:endParaRPr lang="en-US" sz="2200">
              <a:latin typeface="Arial" panose="020B0604020202020204" pitchFamily="34" charset="0"/>
              <a:cs typeface="Arial" panose="020B0604020202020204" pitchFamily="34" charset="0"/>
            </a:endParaRPr>
          </a:p>
          <a:p>
            <a:r>
              <a:rPr lang="en-US" sz="3500">
                <a:solidFill>
                  <a:schemeClr val="bg1"/>
                </a:solidFill>
                <a:latin typeface="Arial" panose="020B0604020202020204" pitchFamily="34" charset="0"/>
                <a:cs typeface="Arial" panose="020B0604020202020204" pitchFamily="34" charset="0"/>
              </a:rPr>
              <a:t>About 2/3 discussed it with someone</a:t>
            </a:r>
          </a:p>
          <a:p>
            <a:pPr lvl="1"/>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53119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cxnSp>
        <p:nvCxnSpPr>
          <p:cNvPr id="6" name="Straight Connector 5"/>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5" name="Speech Bubble: Rectangle with Corners Rounded 4">
            <a:extLst>
              <a:ext uri="{FF2B5EF4-FFF2-40B4-BE49-F238E27FC236}">
                <a16:creationId xmlns:a16="http://schemas.microsoft.com/office/drawing/2014/main" id="{B2A6C644-173C-4F31-91F4-698C26E01411}"/>
              </a:ext>
            </a:extLst>
          </p:cNvPr>
          <p:cNvSpPr/>
          <p:nvPr/>
        </p:nvSpPr>
        <p:spPr>
          <a:xfrm>
            <a:off x="522852" y="819401"/>
            <a:ext cx="8163948" cy="4621569"/>
          </a:xfrm>
          <a:prstGeom prst="wedgeRoundRectCallout">
            <a:avLst>
              <a:gd name="adj1" fmla="val -11050"/>
              <a:gd name="adj2" fmla="val 59139"/>
              <a:gd name="adj3" fmla="val 16667"/>
            </a:avLst>
          </a:prstGeom>
          <a:gradFill flip="none" rotWithShape="1">
            <a:gsLst>
              <a:gs pos="0">
                <a:schemeClr val="accent1">
                  <a:lumMod val="40000"/>
                  <a:lumOff val="60000"/>
                </a:schemeClr>
              </a:gs>
              <a:gs pos="0">
                <a:schemeClr val="accent1">
                  <a:lumMod val="95000"/>
                  <a:lumOff val="5000"/>
                </a:schemeClr>
              </a:gs>
              <a:gs pos="100000">
                <a:schemeClr val="accent1">
                  <a:lumMod val="6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Content Placeholder 4">
            <a:extLst>
              <a:ext uri="{FF2B5EF4-FFF2-40B4-BE49-F238E27FC236}">
                <a16:creationId xmlns:a16="http://schemas.microsoft.com/office/drawing/2014/main" id="{F3436DF3-2DF9-4DFA-A7AB-8DF2E21E76B0}"/>
              </a:ext>
            </a:extLst>
          </p:cNvPr>
          <p:cNvSpPr>
            <a:spLocks noGrp="1"/>
          </p:cNvSpPr>
          <p:nvPr>
            <p:ph idx="1"/>
          </p:nvPr>
        </p:nvSpPr>
        <p:spPr>
          <a:xfrm>
            <a:off x="836240" y="1136990"/>
            <a:ext cx="7471519" cy="3986390"/>
          </a:xfrm>
        </p:spPr>
        <p:txBody>
          <a:bodyPr>
            <a:normAutofit fontScale="92500" lnSpcReduction="10000"/>
          </a:bodyPr>
          <a:lstStyle/>
          <a:p>
            <a:pPr>
              <a:buNone/>
            </a:pPr>
            <a:r>
              <a:rPr lang="en-US">
                <a:latin typeface="Arial" panose="020B0604020202020204" pitchFamily="34" charset="0"/>
                <a:cs typeface="Arial" panose="020B0604020202020204" pitchFamily="34" charset="0"/>
              </a:rPr>
              <a:t>	“I was highly shocked when I first saw the billboard, but I know that it is something that should be discussed with everyone in the community. As someone who has been sexually assaulted, it is important for me that other people hear me and support me, and hopefully someone can come to me when they need help and support.”</a:t>
            </a:r>
          </a:p>
          <a:p>
            <a:pPr>
              <a:buNone/>
            </a:pPr>
            <a:endParaRPr lang="en-US" sz="2800" i="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03526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13521" y="1579359"/>
            <a:ext cx="6126897" cy="2286000"/>
          </a:xfrm>
        </p:spPr>
        <p:txBody>
          <a:bodyPr>
            <a:normAutofit/>
          </a:bodyPr>
          <a:lstStyle/>
          <a:p>
            <a:r>
              <a:rPr lang="en-US">
                <a:solidFill>
                  <a:srgbClr val="002060"/>
                </a:solidFill>
                <a:latin typeface="Arial" panose="020B0604020202020204" pitchFamily="34" charset="0"/>
                <a:cs typeface="Arial" panose="020B0604020202020204" pitchFamily="34" charset="0"/>
              </a:rPr>
              <a:t>What can you do to start by believing in your community?</a:t>
            </a:r>
          </a:p>
        </p:txBody>
      </p:sp>
      <p:pic>
        <p:nvPicPr>
          <p:cNvPr id="7" name="Picture 6">
            <a:extLst>
              <a:ext uri="{FF2B5EF4-FFF2-40B4-BE49-F238E27FC236}">
                <a16:creationId xmlns:a16="http://schemas.microsoft.com/office/drawing/2014/main" id="{7E627886-671E-4485-AEA0-B9A25145FFF0}"/>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159788" y="5259057"/>
            <a:ext cx="3821922" cy="1462744"/>
          </a:xfrm>
          <a:prstGeom prst="rect">
            <a:avLst/>
          </a:prstGeom>
        </p:spPr>
      </p:pic>
      <p:pic>
        <p:nvPicPr>
          <p:cNvPr id="6" name="Picture 5">
            <a:extLst>
              <a:ext uri="{FF2B5EF4-FFF2-40B4-BE49-F238E27FC236}">
                <a16:creationId xmlns:a16="http://schemas.microsoft.com/office/drawing/2014/main" id="{8F5F5A50-5742-4E04-A5F8-6DC4CCE9D7E6}"/>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981710" y="4839400"/>
            <a:ext cx="2070453" cy="1948390"/>
          </a:xfrm>
          <a:prstGeom prst="rect">
            <a:avLst/>
          </a:prstGeom>
        </p:spPr>
      </p:pic>
    </p:spTree>
    <p:extLst>
      <p:ext uri="{BB962C8B-B14F-4D97-AF65-F5344CB8AC3E}">
        <p14:creationId xmlns:p14="http://schemas.microsoft.com/office/powerpoint/2010/main" val="2940180470"/>
      </p:ext>
    </p:ext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41026" y="901349"/>
            <a:ext cx="8461947" cy="4792630"/>
          </a:xfrm>
        </p:spPr>
        <p:txBody>
          <a:bodyPr>
            <a:noAutofit/>
          </a:bodyPr>
          <a:lstStyle/>
          <a:p>
            <a:r>
              <a:rPr lang="en-US" sz="4400" b="1" i="1">
                <a:solidFill>
                  <a:schemeClr val="accent4"/>
                </a:solidFill>
                <a:latin typeface="Arial" panose="020B0604020202020204" pitchFamily="34" charset="0"/>
                <a:cs typeface="Arial" panose="020B0604020202020204" pitchFamily="34" charset="0"/>
              </a:rPr>
              <a:t>How will you prepare?</a:t>
            </a:r>
          </a:p>
          <a:p>
            <a:endParaRPr lang="en-US" sz="4400" b="1" i="1">
              <a:solidFill>
                <a:schemeClr val="accent4"/>
              </a:solidFill>
              <a:latin typeface="Arial" panose="020B0604020202020204" pitchFamily="34" charset="0"/>
              <a:cs typeface="Arial" panose="020B0604020202020204" pitchFamily="34" charset="0"/>
            </a:endParaRPr>
          </a:p>
          <a:p>
            <a:r>
              <a:rPr lang="en-US" sz="4400" b="1" i="1">
                <a:solidFill>
                  <a:schemeClr val="accent4"/>
                </a:solidFill>
                <a:latin typeface="Arial" panose="020B0604020202020204" pitchFamily="34" charset="0"/>
                <a:cs typeface="Arial" panose="020B0604020202020204" pitchFamily="34" charset="0"/>
              </a:rPr>
              <a:t>Who will you work with?</a:t>
            </a:r>
          </a:p>
          <a:p>
            <a:endParaRPr lang="en-US" sz="4400" b="1" i="1">
              <a:solidFill>
                <a:schemeClr val="accent4"/>
              </a:solidFill>
              <a:latin typeface="Arial" panose="020B0604020202020204" pitchFamily="34" charset="0"/>
              <a:cs typeface="Arial" panose="020B0604020202020204" pitchFamily="34" charset="0"/>
            </a:endParaRPr>
          </a:p>
          <a:p>
            <a:r>
              <a:rPr lang="en-US" sz="4400" b="1" i="1">
                <a:solidFill>
                  <a:schemeClr val="accent4"/>
                </a:solidFill>
                <a:latin typeface="Arial" panose="020B0604020202020204" pitchFamily="34" charset="0"/>
                <a:cs typeface="Arial" panose="020B0604020202020204" pitchFamily="34" charset="0"/>
              </a:rPr>
              <a:t>What will you do?</a:t>
            </a:r>
          </a:p>
          <a:p>
            <a:endParaRPr lang="en-US" sz="4400" b="1" i="1">
              <a:solidFill>
                <a:schemeClr val="accent4"/>
              </a:solidFill>
              <a:latin typeface="Arial" panose="020B0604020202020204" pitchFamily="34" charset="0"/>
              <a:cs typeface="Arial" panose="020B0604020202020204" pitchFamily="34" charset="0"/>
            </a:endParaRPr>
          </a:p>
          <a:p>
            <a:r>
              <a:rPr lang="en-US" sz="4400" b="1" i="1">
                <a:solidFill>
                  <a:schemeClr val="accent4"/>
                </a:solidFill>
                <a:latin typeface="Arial" panose="020B0604020202020204" pitchFamily="34" charset="0"/>
                <a:cs typeface="Arial" panose="020B0604020202020204" pitchFamily="34" charset="0"/>
              </a:rPr>
              <a:t>How will you measure impact?</a:t>
            </a:r>
          </a:p>
        </p:txBody>
      </p:sp>
      <p:sp>
        <p:nvSpPr>
          <p:cNvPr id="2" name="Footer Placeholder 1"/>
          <p:cNvSpPr>
            <a:spLocks noGrp="1"/>
          </p:cNvSpPr>
          <p:nvPr>
            <p:ph type="ftr" sz="quarter" idx="11"/>
          </p:nvPr>
        </p:nvSpPr>
        <p:spPr/>
        <p:txBody>
          <a:bodyPr/>
          <a:lstStyle/>
          <a:p>
            <a:r>
              <a:rPr lang="en-US"/>
              <a:t>END VIOLENCE AGAINST WOMEN INTERNATIONAL — A PROFESSIONAL TRAINING ORGANIZATION</a:t>
            </a:r>
          </a:p>
        </p:txBody>
      </p:sp>
      <p:cxnSp>
        <p:nvCxnSpPr>
          <p:cNvPr id="6" name="Straight Connector 5"/>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60944"/>
      </p:ext>
    </p:extLst>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7" name="Content Placeholder 1"/>
          <p:cNvSpPr txBox="1">
            <a:spLocks/>
          </p:cNvSpPr>
          <p:nvPr/>
        </p:nvSpPr>
        <p:spPr>
          <a:xfrm>
            <a:off x="110851" y="1465734"/>
            <a:ext cx="7983373" cy="4767071"/>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marR="0" lvl="0" indent="-320040" algn="l" defTabSz="914400" rtl="0" eaLnBrk="1" fontAlgn="auto" latinLnBrk="0" hangingPunct="1">
              <a:lnSpc>
                <a:spcPct val="100000"/>
              </a:lnSpc>
              <a:spcBef>
                <a:spcPts val="600"/>
              </a:spcBef>
              <a:spcAft>
                <a:spcPts val="600"/>
              </a:spcAft>
              <a:buClr>
                <a:srgbClr val="25C0CF"/>
              </a:buClr>
              <a:buSzPct val="80000"/>
              <a:buFont typeface="Wingdings 2"/>
              <a:buChar char=""/>
              <a:tabLst/>
              <a:defRPr/>
            </a:pPr>
            <a:r>
              <a:rPr kumimoji="0" lang="en-US" b="0" i="0" u="none" strike="noStrike" kern="1200" cap="none" spc="0" normalizeH="0" baseline="0" noProof="0">
                <a:ln>
                  <a:noFill/>
                </a:ln>
                <a:solidFill>
                  <a:srgbClr val="FFFFFF"/>
                </a:solidFill>
                <a:effectLst/>
                <a:uLnTx/>
                <a:uFillTx/>
                <a:latin typeface="Corbel"/>
                <a:ea typeface="+mn-ea"/>
                <a:cs typeface="+mn-cs"/>
              </a:rPr>
              <a:t>As we reach out to the public to encourage reporting and help-seeking for victims – we need to ensure we are prepared</a:t>
            </a:r>
            <a:endParaRPr kumimoji="0" lang="en-US" sz="2800" b="0" i="0" u="none" strike="noStrike" kern="1200" cap="none" spc="0" normalizeH="0" baseline="0" noProof="0">
              <a:ln>
                <a:noFill/>
              </a:ln>
              <a:solidFill>
                <a:srgbClr val="FFFFFF"/>
              </a:solidFill>
              <a:effectLst/>
              <a:uLnTx/>
              <a:uFillTx/>
              <a:latin typeface="Corbel"/>
              <a:ea typeface="+mn-ea"/>
              <a:cs typeface="+mn-cs"/>
            </a:endParaRPr>
          </a:p>
        </p:txBody>
      </p:sp>
      <p:pic>
        <p:nvPicPr>
          <p:cNvPr id="8" name="Picture 7"/>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733592" y="3429000"/>
            <a:ext cx="3875438" cy="2579588"/>
          </a:xfrm>
          <a:prstGeom prst="rect">
            <a:avLst/>
          </a:prstGeom>
        </p:spPr>
      </p:pic>
      <p:sp>
        <p:nvSpPr>
          <p:cNvPr id="9" name="Title 1"/>
          <p:cNvSpPr txBox="1">
            <a:spLocks/>
          </p:cNvSpPr>
          <p:nvPr/>
        </p:nvSpPr>
        <p:spPr>
          <a:xfrm>
            <a:off x="0" y="0"/>
            <a:ext cx="9144000" cy="1131190"/>
          </a:xfrm>
          <a:prstGeom prst="rect">
            <a:avLst/>
          </a:prstGeom>
          <a:ln>
            <a:solidFill>
              <a:schemeClr val="bg1"/>
            </a:solidFill>
          </a:ln>
        </p:spPr>
        <p:txBody>
          <a:bodyPr vert="horz" lIns="91440" rIns="45720" rtlCol="0" anchor="ctr">
            <a:noAutofit/>
            <a:scene3d>
              <a:camera prst="orthographicFront"/>
              <a:lightRig rig="threePt" dir="t">
                <a:rot lat="0" lon="0" rev="4800000"/>
              </a:lightRig>
            </a:scene3d>
            <a:sp3d prstMaterial="matte">
              <a:bevelT w="50800" h="10160"/>
            </a:sp3d>
          </a:bodyPr>
          <a:lstStyle>
            <a:lvl1pPr algn="ctr" rtl="0" eaLnBrk="1" latinLnBrk="0" hangingPunct="1">
              <a:spcBef>
                <a:spcPct val="0"/>
              </a:spcBef>
              <a:buNone/>
              <a:defRPr kumimoji="0" sz="4500" b="1" kern="1200">
                <a:solidFill>
                  <a:srgbClr val="FFFFFF"/>
                </a:solidFill>
                <a:effectLst/>
                <a:latin typeface="+mj-lt"/>
                <a:ea typeface="+mj-ea"/>
                <a:cs typeface="+mj-cs"/>
              </a:defRPr>
            </a:lvl1pPr>
            <a:extLs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a:ln>
                  <a:noFill/>
                </a:ln>
                <a:solidFill>
                  <a:srgbClr val="FFFFFF"/>
                </a:solidFill>
                <a:effectLst/>
                <a:uLnTx/>
                <a:uFillTx/>
                <a:latin typeface="Corbel"/>
                <a:ea typeface="+mj-ea"/>
                <a:cs typeface="+mj-cs"/>
              </a:rPr>
              <a:t>Connecting the Dots</a:t>
            </a:r>
            <a:endParaRPr kumimoji="0" lang="en-US" sz="4800" b="1" i="0" u="none" strike="noStrike" kern="1200" cap="none" spc="0" normalizeH="0" baseline="0" noProof="0">
              <a:ln>
                <a:noFill/>
              </a:ln>
              <a:solidFill>
                <a:prstClr val="white"/>
              </a:solidFill>
              <a:effectLst/>
              <a:uLnTx/>
              <a:uFillTx/>
              <a:latin typeface="Corbel"/>
              <a:ea typeface="+mj-ea"/>
              <a:cs typeface="+mj-cs"/>
            </a:endParaRPr>
          </a:p>
        </p:txBody>
      </p:sp>
      <p:sp>
        <p:nvSpPr>
          <p:cNvPr id="3" name="Footer Placeholder 2">
            <a:extLst>
              <a:ext uri="{FF2B5EF4-FFF2-40B4-BE49-F238E27FC236}">
                <a16:creationId xmlns:a16="http://schemas.microsoft.com/office/drawing/2014/main" id="{E5DC8A49-09F8-4CF6-9ADB-4DD6E4CA3CB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Tree>
    <p:extLst>
      <p:ext uri="{BB962C8B-B14F-4D97-AF65-F5344CB8AC3E}">
        <p14:creationId xmlns:p14="http://schemas.microsoft.com/office/powerpoint/2010/main" val="39361209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7" name="Content Placeholder 1"/>
          <p:cNvSpPr txBox="1">
            <a:spLocks/>
          </p:cNvSpPr>
          <p:nvPr/>
        </p:nvSpPr>
        <p:spPr>
          <a:xfrm>
            <a:off x="457200" y="1410571"/>
            <a:ext cx="7983373" cy="4767071"/>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rgbClr val="FFFFFF"/>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rgbClr val="FFFFFF"/>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rgbClr val="FFFFFF"/>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rgbClr val="FFFFFF"/>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rgbClr val="FFFFFF"/>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dirty="0"/>
              <a:t>Agency policies</a:t>
            </a:r>
          </a:p>
          <a:p>
            <a:r>
              <a:rPr lang="en-US" dirty="0"/>
              <a:t>Multidisciplinary protocols</a:t>
            </a:r>
          </a:p>
          <a:p>
            <a:r>
              <a:rPr lang="en-US" dirty="0"/>
              <a:t>Interviewing techniques</a:t>
            </a:r>
          </a:p>
          <a:p>
            <a:r>
              <a:rPr lang="en-US" dirty="0"/>
              <a:t>Investigative strategies</a:t>
            </a:r>
          </a:p>
          <a:p>
            <a:r>
              <a:rPr lang="en-US" dirty="0"/>
              <a:t>Documentation and language used</a:t>
            </a:r>
          </a:p>
          <a:p>
            <a:r>
              <a:rPr lang="en-US" dirty="0"/>
              <a:t>Prosecution tactics</a:t>
            </a:r>
          </a:p>
          <a:p>
            <a:r>
              <a:rPr lang="en-US" dirty="0"/>
              <a:t>Integrating advocacy</a:t>
            </a:r>
          </a:p>
          <a:p>
            <a:r>
              <a:rPr lang="en-US" dirty="0"/>
              <a:t>Keeping victims informed</a:t>
            </a:r>
          </a:p>
          <a:p>
            <a:r>
              <a:rPr lang="en-US" dirty="0"/>
              <a:t>Case tracking and data collection</a:t>
            </a:r>
          </a:p>
        </p:txBody>
      </p:sp>
      <p:sp>
        <p:nvSpPr>
          <p:cNvPr id="9" name="Title 1"/>
          <p:cNvSpPr txBox="1">
            <a:spLocks/>
          </p:cNvSpPr>
          <p:nvPr/>
        </p:nvSpPr>
        <p:spPr>
          <a:xfrm>
            <a:off x="0" y="0"/>
            <a:ext cx="9144000" cy="1131190"/>
          </a:xfrm>
          <a:prstGeom prst="rect">
            <a:avLst/>
          </a:prstGeom>
          <a:ln>
            <a:solidFill>
              <a:schemeClr val="bg1"/>
            </a:solidFill>
          </a:ln>
        </p:spPr>
        <p:txBody>
          <a:bodyPr vert="horz" lIns="91440" rIns="45720" rtlCol="0" anchor="ctr">
            <a:noAutofit/>
            <a:scene3d>
              <a:camera prst="orthographicFront"/>
              <a:lightRig rig="threePt" dir="t">
                <a:rot lat="0" lon="0" rev="4800000"/>
              </a:lightRig>
            </a:scene3d>
            <a:sp3d prstMaterial="matte">
              <a:bevelT w="50800" h="10160"/>
            </a:sp3d>
          </a:bodyPr>
          <a:lstStyle>
            <a:lvl1pPr algn="ctr" rtl="0" eaLnBrk="1" latinLnBrk="0" hangingPunct="1">
              <a:spcBef>
                <a:spcPct val="0"/>
              </a:spcBef>
              <a:buNone/>
              <a:defRPr kumimoji="0" sz="4500" b="1" kern="1200">
                <a:solidFill>
                  <a:srgbClr val="FFFFFF"/>
                </a:solidFill>
                <a:effectLst/>
                <a:latin typeface="+mj-lt"/>
                <a:ea typeface="+mj-ea"/>
                <a:cs typeface="+mj-cs"/>
              </a:defRPr>
            </a:lvl1pPr>
            <a:extLs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a:ln>
                  <a:noFill/>
                </a:ln>
                <a:solidFill>
                  <a:srgbClr val="FFFFFF"/>
                </a:solidFill>
                <a:effectLst/>
                <a:uLnTx/>
                <a:uFillTx/>
                <a:latin typeface="Corbel"/>
                <a:ea typeface="+mj-ea"/>
                <a:cs typeface="+mj-cs"/>
              </a:rPr>
              <a:t>Improving System Responses</a:t>
            </a:r>
            <a:endParaRPr kumimoji="0" lang="en-US" sz="4800" b="1" i="0" u="none" strike="noStrike" kern="1200" cap="none" spc="0" normalizeH="0" baseline="0" noProof="0">
              <a:ln>
                <a:noFill/>
              </a:ln>
              <a:solidFill>
                <a:prstClr val="white"/>
              </a:solidFill>
              <a:effectLst/>
              <a:uLnTx/>
              <a:uFillTx/>
              <a:latin typeface="Corbel"/>
              <a:ea typeface="+mj-ea"/>
              <a:cs typeface="+mj-cs"/>
            </a:endParaRPr>
          </a:p>
        </p:txBody>
      </p:sp>
      <p:sp>
        <p:nvSpPr>
          <p:cNvPr id="3" name="Footer Placeholder 2">
            <a:extLst>
              <a:ext uri="{FF2B5EF4-FFF2-40B4-BE49-F238E27FC236}">
                <a16:creationId xmlns:a16="http://schemas.microsoft.com/office/drawing/2014/main" id="{E5DC8A49-09F8-4CF6-9ADB-4DD6E4CA3CB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rgbClr val="FFFFFF"/>
                </a:solidFill>
                <a:effectLst/>
                <a:uLnTx/>
                <a:uFillTx/>
                <a:latin typeface="Arial"/>
                <a:ea typeface="+mn-ea"/>
                <a:cs typeface="+mn-cs"/>
              </a:rPr>
              <a:t>END VIOLENCE AGAINST WOMEN INTERNATIONAL — A PROFESSIONAL TRAINING ORGANIZATION</a:t>
            </a:r>
          </a:p>
        </p:txBody>
      </p:sp>
    </p:spTree>
    <p:extLst>
      <p:ext uri="{BB962C8B-B14F-4D97-AF65-F5344CB8AC3E}">
        <p14:creationId xmlns:p14="http://schemas.microsoft.com/office/powerpoint/2010/main" val="4039285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cxnSp>
        <p:nvCxnSpPr>
          <p:cNvPr id="4" name="Straight Connector 3"/>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pic>
        <p:nvPicPr>
          <p:cNvPr id="3" name="Picture 2">
            <a:extLst>
              <a:ext uri="{FF2B5EF4-FFF2-40B4-BE49-F238E27FC236}">
                <a16:creationId xmlns:a16="http://schemas.microsoft.com/office/drawing/2014/main" id="{33C50BAB-868F-493B-BF75-467482A4B5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6701" y="974259"/>
            <a:ext cx="8590597" cy="4029465"/>
          </a:xfrm>
          <a:prstGeom prst="rect">
            <a:avLst/>
          </a:prstGeom>
        </p:spPr>
      </p:pic>
      <p:sp>
        <p:nvSpPr>
          <p:cNvPr id="2" name="Rectangle 1">
            <a:extLst>
              <a:ext uri="{FF2B5EF4-FFF2-40B4-BE49-F238E27FC236}">
                <a16:creationId xmlns:a16="http://schemas.microsoft.com/office/drawing/2014/main" id="{428DBBC4-EB46-43B2-8205-662F03D3B5A6}"/>
              </a:ext>
            </a:extLst>
          </p:cNvPr>
          <p:cNvSpPr/>
          <p:nvPr/>
        </p:nvSpPr>
        <p:spPr>
          <a:xfrm>
            <a:off x="276701" y="5885527"/>
            <a:ext cx="8590597" cy="707886"/>
          </a:xfrm>
          <a:prstGeom prst="rect">
            <a:avLst/>
          </a:prstGeom>
        </p:spPr>
        <p:txBody>
          <a:bodyPr wrap="square">
            <a:spAutoFit/>
          </a:bodyPr>
          <a:lstStyle/>
          <a:p>
            <a:pPr algn="ctr"/>
            <a:r>
              <a:rPr lang="en-US" sz="2200" dirty="0">
                <a:solidFill>
                  <a:schemeClr val="bg1"/>
                </a:solidFill>
              </a:rPr>
              <a:t>Add Your Campaign: </a:t>
            </a:r>
            <a:r>
              <a:rPr lang="en-US" sz="2200" dirty="0">
                <a:solidFill>
                  <a:schemeClr val="bg1"/>
                </a:solidFill>
                <a:hlinkClick r:id="rId4">
                  <a:extLst>
                    <a:ext uri="{A12FA001-AC4F-418D-AE19-62706E023703}">
                      <ahyp:hlinkClr xmlns:ahyp="http://schemas.microsoft.com/office/drawing/2018/hyperlinkcolor" val="tx"/>
                    </a:ext>
                  </a:extLst>
                </a:hlinkClick>
              </a:rPr>
              <a:t>www.startbybelieving.org/submit-your-campaign/</a:t>
            </a:r>
            <a:endParaRPr lang="en-US" sz="2200" dirty="0">
              <a:solidFill>
                <a:schemeClr val="bg1"/>
              </a:solidFill>
            </a:endParaRPr>
          </a:p>
          <a:p>
            <a:pPr algn="ctr"/>
            <a:endParaRPr lang="en-US" dirty="0"/>
          </a:p>
        </p:txBody>
      </p:sp>
    </p:spTree>
    <p:extLst>
      <p:ext uri="{BB962C8B-B14F-4D97-AF65-F5344CB8AC3E}">
        <p14:creationId xmlns:p14="http://schemas.microsoft.com/office/powerpoint/2010/main" val="36517751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ADD315-F207-E9E5-AA8F-0070E6C1AFF5}"/>
              </a:ext>
            </a:extLst>
          </p:cNvPr>
          <p:cNvSpPr/>
          <p:nvPr/>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7F504E2-748A-4282-B8EE-565D75E1322C}"/>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42616" y="4704127"/>
            <a:ext cx="2070453" cy="1948390"/>
          </a:xfrm>
          <a:prstGeom prst="rect">
            <a:avLst/>
          </a:prstGeom>
        </p:spPr>
      </p:pic>
      <p:pic>
        <p:nvPicPr>
          <p:cNvPr id="5" name="Picture 4" descr="A screenshot of a video game&#10;&#10;Description automatically generated">
            <a:extLst>
              <a:ext uri="{FF2B5EF4-FFF2-40B4-BE49-F238E27FC236}">
                <a16:creationId xmlns:a16="http://schemas.microsoft.com/office/drawing/2014/main" id="{95D14AE0-24E5-0272-C421-ABA4EA25A3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815" y="1621568"/>
            <a:ext cx="7632208" cy="2340869"/>
          </a:xfrm>
          <a:prstGeom prst="rect">
            <a:avLst/>
          </a:prstGeom>
        </p:spPr>
      </p:pic>
      <p:sp>
        <p:nvSpPr>
          <p:cNvPr id="7" name="TextBox 6">
            <a:extLst>
              <a:ext uri="{FF2B5EF4-FFF2-40B4-BE49-F238E27FC236}">
                <a16:creationId xmlns:a16="http://schemas.microsoft.com/office/drawing/2014/main" id="{8188C89E-2BA7-6543-747F-887BF4FB31BE}"/>
              </a:ext>
            </a:extLst>
          </p:cNvPr>
          <p:cNvSpPr txBox="1"/>
          <p:nvPr/>
        </p:nvSpPr>
        <p:spPr>
          <a:xfrm>
            <a:off x="5905499" y="3686175"/>
            <a:ext cx="2238375" cy="369332"/>
          </a:xfrm>
          <a:prstGeom prst="rect">
            <a:avLst/>
          </a:prstGeom>
          <a:noFill/>
        </p:spPr>
        <p:txBody>
          <a:bodyPr wrap="square" rtlCol="0">
            <a:spAutoFit/>
          </a:bodyPr>
          <a:lstStyle/>
          <a:p>
            <a:r>
              <a:rPr lang="en-US" dirty="0" err="1">
                <a:solidFill>
                  <a:srgbClr val="2B3C5E"/>
                </a:solidFill>
              </a:rPr>
              <a:t>seekthenspeak.app</a:t>
            </a:r>
            <a:endParaRPr lang="en-US" dirty="0">
              <a:solidFill>
                <a:srgbClr val="2B3C5E"/>
              </a:solidFill>
            </a:endParaRPr>
          </a:p>
        </p:txBody>
      </p:sp>
      <p:sp>
        <p:nvSpPr>
          <p:cNvPr id="8" name="TextBox 7">
            <a:extLst>
              <a:ext uri="{FF2B5EF4-FFF2-40B4-BE49-F238E27FC236}">
                <a16:creationId xmlns:a16="http://schemas.microsoft.com/office/drawing/2014/main" id="{DDFB010A-A2FB-BFB7-0FB8-BFAEC2E90403}"/>
              </a:ext>
            </a:extLst>
          </p:cNvPr>
          <p:cNvSpPr txBox="1"/>
          <p:nvPr/>
        </p:nvSpPr>
        <p:spPr>
          <a:xfrm>
            <a:off x="1179666" y="3695847"/>
            <a:ext cx="2238375" cy="369332"/>
          </a:xfrm>
          <a:prstGeom prst="rect">
            <a:avLst/>
          </a:prstGeom>
          <a:noFill/>
        </p:spPr>
        <p:txBody>
          <a:bodyPr wrap="square" rtlCol="0">
            <a:spAutoFit/>
          </a:bodyPr>
          <a:lstStyle/>
          <a:p>
            <a:r>
              <a:rPr lang="en-US" dirty="0">
                <a:solidFill>
                  <a:srgbClr val="632562"/>
                </a:solidFill>
              </a:rPr>
              <a:t>startbybelieving.org</a:t>
            </a:r>
          </a:p>
        </p:txBody>
      </p:sp>
    </p:spTree>
    <p:extLst>
      <p:ext uri="{BB962C8B-B14F-4D97-AF65-F5344CB8AC3E}">
        <p14:creationId xmlns:p14="http://schemas.microsoft.com/office/powerpoint/2010/main" val="1687971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a:t>END VIOLENCE AGAINST WOMEN INTERNATIONAL — A PROFESSIONAL TRAINING ORGANIZATION</a:t>
            </a:r>
          </a:p>
        </p:txBody>
      </p:sp>
      <p:cxnSp>
        <p:nvCxnSpPr>
          <p:cNvPr id="4" name="Straight Connector 3"/>
          <p:cNvCxnSpPr/>
          <p:nvPr/>
        </p:nvCxnSpPr>
        <p:spPr>
          <a:xfrm>
            <a:off x="0" y="6457023"/>
            <a:ext cx="9144000" cy="0"/>
          </a:xfrm>
          <a:prstGeom prst="line">
            <a:avLst/>
          </a:prstGeom>
          <a:ln w="3175">
            <a:solidFill>
              <a:schemeClr val="bg1"/>
            </a:solidFill>
          </a:ln>
        </p:spPr>
        <p:style>
          <a:lnRef idx="2">
            <a:schemeClr val="accent1"/>
          </a:lnRef>
          <a:fillRef idx="0">
            <a:schemeClr val="accent1"/>
          </a:fillRef>
          <a:effectRef idx="1">
            <a:schemeClr val="accent1"/>
          </a:effectRef>
          <a:fontRef idx="minor">
            <a:schemeClr val="tx1"/>
          </a:fontRef>
        </p:style>
      </p:cxnSp>
      <p:sp>
        <p:nvSpPr>
          <p:cNvPr id="5" name="Speech Bubble: Rectangle with Corners Rounded 4">
            <a:extLst>
              <a:ext uri="{FF2B5EF4-FFF2-40B4-BE49-F238E27FC236}">
                <a16:creationId xmlns:a16="http://schemas.microsoft.com/office/drawing/2014/main" id="{D241F614-B389-4322-8E29-B2FE669E9C54}"/>
              </a:ext>
            </a:extLst>
          </p:cNvPr>
          <p:cNvSpPr/>
          <p:nvPr/>
        </p:nvSpPr>
        <p:spPr>
          <a:xfrm>
            <a:off x="258717" y="103077"/>
            <a:ext cx="8572756" cy="5760396"/>
          </a:xfrm>
          <a:prstGeom prst="wedgeRoundRectCallout">
            <a:avLst>
              <a:gd name="adj1" fmla="val -21985"/>
              <a:gd name="adj2" fmla="val 57596"/>
              <a:gd name="adj3" fmla="val 16667"/>
            </a:avLst>
          </a:prstGeom>
          <a:gradFill flip="none" rotWithShape="1">
            <a:gsLst>
              <a:gs pos="0">
                <a:schemeClr val="accent3">
                  <a:lumMod val="89000"/>
                </a:schemeClr>
              </a:gs>
              <a:gs pos="0">
                <a:schemeClr val="accent3">
                  <a:lumMod val="89000"/>
                </a:schemeClr>
              </a:gs>
              <a:gs pos="99000">
                <a:schemeClr val="accent3">
                  <a:lumMod val="75000"/>
                </a:schemeClr>
              </a:gs>
              <a:gs pos="97000">
                <a:schemeClr val="accent3">
                  <a:lumMod val="70000"/>
                </a:schemeClr>
              </a:gs>
            </a:gsLst>
            <a:path path="circle">
              <a:fillToRect l="50000" t="50000" r="50000" b="50000"/>
            </a:path>
            <a:tileRect/>
          </a:gradFill>
          <a:ln>
            <a:noFill/>
          </a:ln>
          <a:effectLst>
            <a:innerShdw blurRad="63500" dist="50800" dir="5400000">
              <a:prstClr val="black">
                <a:alpha val="50000"/>
              </a:prstClr>
            </a:innerShdw>
          </a:effectLst>
        </p:spPr>
        <p:style>
          <a:lnRef idx="1">
            <a:schemeClr val="accent1"/>
          </a:lnRef>
          <a:fillRef idx="3">
            <a:schemeClr val="accent1"/>
          </a:fillRef>
          <a:effectRef idx="2">
            <a:schemeClr val="accent1"/>
          </a:effectRef>
          <a:fontRef idx="minor">
            <a:schemeClr val="lt1"/>
          </a:fontRef>
        </p:style>
        <p:txBody>
          <a:bodyPr rtlCol="0" anchor="ctr"/>
          <a:lstStyle/>
          <a:p>
            <a:pPr marL="411480" lvl="1"/>
            <a:r>
              <a:rPr lang="en-US" sz="2600" i="1">
                <a:solidFill>
                  <a:prstClr val="white"/>
                </a:solidFill>
                <a:latin typeface="Arial" panose="020B0604020202020204" pitchFamily="34" charset="0"/>
                <a:cs typeface="Arial" panose="020B0604020202020204" pitchFamily="34" charset="0"/>
              </a:rPr>
              <a:t>“</a:t>
            </a:r>
            <a:r>
              <a:rPr lang="en-US" sz="2600">
                <a:solidFill>
                  <a:prstClr val="white"/>
                </a:solidFill>
                <a:latin typeface="Arial" panose="020B0604020202020204" pitchFamily="34" charset="0"/>
                <a:cs typeface="Arial" panose="020B0604020202020204" pitchFamily="34" charset="0"/>
              </a:rPr>
              <a:t>“I am a law enforcement officer and had the opportunity to attend the EVAWI conference in April. I saw the ‘Start by Believing’ campaign and got a bracelet. A week after returning from the conference, I was assigned a sexual assault case that from the beginning, the responding officer didn’t believe. I looked at my bracelet and decided I was going to ‘Start by Believing.’ During my interview with the victim, every time there were things that were strange or didn’t make sense, I would look at my bracelet and BELIEVE. I obtained an indictment on the offender and the case is awaiting trial. I ‘Start by Believing!’”</a:t>
            </a:r>
            <a:endParaRPr lang="en-US" sz="2600" i="1">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52103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Custom 8">
      <a:dk1>
        <a:sysClr val="windowText" lastClr="000000"/>
      </a:dk1>
      <a:lt1>
        <a:sysClr val="window" lastClr="FFFFFF"/>
      </a:lt1>
      <a:dk2>
        <a:srgbClr val="2B142D"/>
      </a:dk2>
      <a:lt2>
        <a:srgbClr val="C3AFCC"/>
      </a:lt2>
      <a:accent1>
        <a:srgbClr val="25C0CF"/>
      </a:accent1>
      <a:accent2>
        <a:srgbClr val="64F823"/>
      </a:accent2>
      <a:accent3>
        <a:srgbClr val="B432FB"/>
      </a:accent3>
      <a:accent4>
        <a:srgbClr val="FFFF00"/>
      </a:accent4>
      <a:accent5>
        <a:srgbClr val="F7901E"/>
      </a:accent5>
      <a:accent6>
        <a:srgbClr val="A3A101"/>
      </a:accent6>
      <a:hlink>
        <a:srgbClr val="BC5FBC"/>
      </a:hlink>
      <a:folHlink>
        <a:srgbClr val="9775A7"/>
      </a:folHlink>
    </a:clrScheme>
    <a:fontScheme name="Module">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Module">
  <a:themeElements>
    <a:clrScheme name="Custom 8">
      <a:dk1>
        <a:sysClr val="windowText" lastClr="000000"/>
      </a:dk1>
      <a:lt1>
        <a:sysClr val="window" lastClr="FFFFFF"/>
      </a:lt1>
      <a:dk2>
        <a:srgbClr val="2B142D"/>
      </a:dk2>
      <a:lt2>
        <a:srgbClr val="C3AFCC"/>
      </a:lt2>
      <a:accent1>
        <a:srgbClr val="25C0CF"/>
      </a:accent1>
      <a:accent2>
        <a:srgbClr val="64F823"/>
      </a:accent2>
      <a:accent3>
        <a:srgbClr val="B432FB"/>
      </a:accent3>
      <a:accent4>
        <a:srgbClr val="FFFF00"/>
      </a:accent4>
      <a:accent5>
        <a:srgbClr val="F7901E"/>
      </a:accent5>
      <a:accent6>
        <a:srgbClr val="A3A101"/>
      </a:accent6>
      <a:hlink>
        <a:srgbClr val="BC5FBC"/>
      </a:hlink>
      <a:folHlink>
        <a:srgbClr val="9775A7"/>
      </a:folHlink>
    </a:clrScheme>
    <a:fontScheme name="Module">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Module">
  <a:themeElements>
    <a:clrScheme name="Custom 8">
      <a:dk1>
        <a:sysClr val="windowText" lastClr="000000"/>
      </a:dk1>
      <a:lt1>
        <a:sysClr val="window" lastClr="FFFFFF"/>
      </a:lt1>
      <a:dk2>
        <a:srgbClr val="2B142D"/>
      </a:dk2>
      <a:lt2>
        <a:srgbClr val="C3AFCC"/>
      </a:lt2>
      <a:accent1>
        <a:srgbClr val="25C0CF"/>
      </a:accent1>
      <a:accent2>
        <a:srgbClr val="64F823"/>
      </a:accent2>
      <a:accent3>
        <a:srgbClr val="B432FB"/>
      </a:accent3>
      <a:accent4>
        <a:srgbClr val="FFFF00"/>
      </a:accent4>
      <a:accent5>
        <a:srgbClr val="F7901E"/>
      </a:accent5>
      <a:accent6>
        <a:srgbClr val="A3A101"/>
      </a:accent6>
      <a:hlink>
        <a:srgbClr val="BC5FBC"/>
      </a:hlink>
      <a:folHlink>
        <a:srgbClr val="9775A7"/>
      </a:folHlink>
    </a:clrScheme>
    <a:fontScheme name="Module">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626FB6748C5274CBD0CD12BB6823572" ma:contentTypeVersion="22" ma:contentTypeDescription="Create a new document." ma:contentTypeScope="" ma:versionID="07d216f6fdbe293eb60ffa8ae4e5d407">
  <xsd:schema xmlns:xsd="http://www.w3.org/2001/XMLSchema" xmlns:xs="http://www.w3.org/2001/XMLSchema" xmlns:p="http://schemas.microsoft.com/office/2006/metadata/properties" xmlns:ns1="http://schemas.microsoft.com/sharepoint/v3" xmlns:ns2="952f512d-05fb-47d1-a25a-7bc30507da0f" xmlns:ns3="75ae51cd-1e4c-4aee-99d9-3dda02b7b368" targetNamespace="http://schemas.microsoft.com/office/2006/metadata/properties" ma:root="true" ma:fieldsID="897e6ab89171d4e9db553be3374daa93" ns1:_="" ns2:_="" ns3:_="">
    <xsd:import namespace="http://schemas.microsoft.com/sharepoint/v3"/>
    <xsd:import namespace="952f512d-05fb-47d1-a25a-7bc30507da0f"/>
    <xsd:import namespace="75ae51cd-1e4c-4aee-99d9-3dda02b7b36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OCR" minOccurs="0"/>
                <xsd:element ref="ns1:_ip_UnifiedCompliancePolicyProperties" minOccurs="0"/>
                <xsd:element ref="ns1:_ip_UnifiedCompliancePolicyUIActio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2:TaxCatchAll" minOccurs="0"/>
                <xsd:element ref="ns3:lcf76f155ced4ddcb4097134ff3c332f"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52f512d-05fb-47d1-a25a-7bc30507da0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ef2ec086-a5e6-4e1e-a5dc-268fade7ccaf}" ma:internalName="TaxCatchAll" ma:showField="CatchAllData" ma:web="952f512d-05fb-47d1-a25a-7bc30507da0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5ae51cd-1e4c-4aee-99d9-3dda02b7b368"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442ae203-20e0-4481-a718-c2d07f243b5e" ma:termSetId="09814cd3-568e-fe90-9814-8d621ff8fb84" ma:anchorId="fba54fb3-c3e1-fe81-a776-ca4b69148c4d" ma:open="true" ma:isKeyword="false">
      <xsd:complexType>
        <xsd:sequence>
          <xsd:element ref="pc:Terms" minOccurs="0" maxOccurs="1"/>
        </xsd:sequence>
      </xsd:complex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ObjectDetectorVersions" ma:index="27"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952f512d-05fb-47d1-a25a-7bc30507da0f">
      <UserInfo>
        <DisplayName>Alison Jones-Lockwood</DisplayName>
        <AccountId>29</AccountId>
        <AccountType/>
      </UserInfo>
      <UserInfo>
        <DisplayName>Cathy Fox</DisplayName>
        <AccountId>380</AccountId>
        <AccountType/>
      </UserInfo>
    </SharedWithUsers>
    <TaxCatchAll xmlns="952f512d-05fb-47d1-a25a-7bc30507da0f" xsi:nil="true"/>
    <lcf76f155ced4ddcb4097134ff3c332f xmlns="75ae51cd-1e4c-4aee-99d9-3dda02b7b36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63073D-B37F-40CB-80B8-B1349A2DCC39}"/>
</file>

<file path=customXml/itemProps2.xml><?xml version="1.0" encoding="utf-8"?>
<ds:datastoreItem xmlns:ds="http://schemas.openxmlformats.org/officeDocument/2006/customXml" ds:itemID="{4F7384A8-32B6-48AE-82C4-E1C2F11A3FA1}">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schemas.openxmlformats.org/package/2006/metadata/core-properties"/>
    <ds:schemaRef ds:uri="http://www.w3.org/XML/1998/namespace"/>
    <ds:schemaRef ds:uri="http://purl.org/dc/elements/1.1/"/>
    <ds:schemaRef ds:uri="http://schemas.microsoft.com/sharepoint/v3"/>
    <ds:schemaRef ds:uri="75ae51cd-1e4c-4aee-99d9-3dda02b7b368"/>
    <ds:schemaRef ds:uri="952f512d-05fb-47d1-a25a-7bc30507da0f"/>
    <ds:schemaRef ds:uri="http://purl.org/dc/terms/"/>
  </ds:schemaRefs>
</ds:datastoreItem>
</file>

<file path=customXml/itemProps3.xml><?xml version="1.0" encoding="utf-8"?>
<ds:datastoreItem xmlns:ds="http://schemas.openxmlformats.org/officeDocument/2006/customXml" ds:itemID="{139EC69E-6F9C-405D-AB0F-17829754BD9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Module.thmx</Template>
  <TotalTime>174</TotalTime>
  <Words>7601</Words>
  <Application>Microsoft Office PowerPoint</Application>
  <PresentationFormat>On-screen Show (4:3)</PresentationFormat>
  <Paragraphs>621</Paragraphs>
  <Slides>66</Slides>
  <Notes>63</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66</vt:i4>
      </vt:variant>
    </vt:vector>
  </HeadingPairs>
  <TitlesOfParts>
    <vt:vector size="76" baseType="lpstr">
      <vt:lpstr>Arial</vt:lpstr>
      <vt:lpstr>Calibri</vt:lpstr>
      <vt:lpstr>Corbel</vt:lpstr>
      <vt:lpstr>Wingdings</vt:lpstr>
      <vt:lpstr>Wingdings 2</vt:lpstr>
      <vt:lpstr>Wingdings 3</vt:lpstr>
      <vt:lpstr>Module</vt:lpstr>
      <vt:lpstr>1_Module</vt:lpstr>
      <vt:lpstr>2_Module</vt:lpstr>
      <vt:lpstr>Acrobat Document</vt:lpstr>
      <vt:lpstr>PowerPoint Presentation</vt:lpstr>
      <vt:lpstr>PowerPoint Presentation</vt:lpstr>
      <vt:lpstr>Learning Objectives</vt:lpstr>
      <vt:lpstr>PowerPoint Presentation</vt:lpstr>
      <vt:lpstr>Responses to sexual assault disclosures</vt:lpstr>
      <vt:lpstr>Informal and Formal Support</vt:lpstr>
      <vt:lpstr>Benefits of Formal Support</vt:lpstr>
      <vt:lpstr>Benefits of Formal Support</vt:lpstr>
      <vt:lpstr>Benefits of Informal Support</vt:lpstr>
      <vt:lpstr>Criminal Justice Engagement</vt:lpstr>
      <vt:lpstr>Impact of Negative Responses</vt:lpstr>
      <vt:lpstr>Impact of Negative Responses</vt:lpstr>
      <vt:lpstr>Impact of Negative Responses</vt:lpstr>
      <vt:lpstr>Positive Responses</vt:lpstr>
      <vt:lpstr>Impact of Positive Responses</vt:lpstr>
      <vt:lpstr>True First Responders</vt:lpstr>
      <vt:lpstr>Preparing support people to respond</vt:lpstr>
      <vt:lpstr>Start by Believing Campaign</vt:lpstr>
      <vt:lpstr>PowerPoint Presentation</vt:lpstr>
      <vt:lpstr>PowerPoint Presentation</vt:lpstr>
      <vt:lpstr>Then Launch a Campaign!</vt:lpstr>
      <vt:lpstr>Campaign Materials Available</vt:lpstr>
      <vt:lpstr>Social Media </vt:lpstr>
      <vt:lpstr>Campaign Spotlights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Get Creative with Your  SBB Campaign!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Preliminary evidence for campaign impact</vt:lpstr>
      <vt:lpstr>Kansas City Campaign</vt:lpstr>
      <vt:lpstr>Hospital Callouts Increased</vt:lpstr>
      <vt:lpstr>Police Reports Increased</vt:lpstr>
      <vt:lpstr>PowerPoint Presentation</vt:lpstr>
      <vt:lpstr>PowerPoint Presentation</vt:lpstr>
      <vt:lpstr>PowerPoint Presentation</vt:lpstr>
      <vt:lpstr>San Luis Obispo, California </vt:lpstr>
      <vt:lpstr>PowerPoint Presentation</vt:lpstr>
      <vt:lpstr>What can you do to start by believing in your community?</vt:lpstr>
      <vt:lpstr>PowerPoint Presentation</vt:lpstr>
      <vt:lpstr>PowerPoint Presentation</vt:lpstr>
      <vt:lpstr>PowerPoint Presentation</vt:lpstr>
      <vt:lpstr>PowerPoint Presentation</vt:lpstr>
      <vt:lpstr>PowerPoint Presentation</vt:lpstr>
      <vt:lpstr>PowerPoint Presentation</vt:lpstr>
    </vt:vector>
  </TitlesOfParts>
  <Company>EVAWI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Brown</dc:creator>
  <cp:lastModifiedBy>Katie Leithead</cp:lastModifiedBy>
  <cp:revision>3</cp:revision>
  <cp:lastPrinted>2019-06-12T17:30:50Z</cp:lastPrinted>
  <dcterms:created xsi:type="dcterms:W3CDTF">2014-11-18T21:59:43Z</dcterms:created>
  <dcterms:modified xsi:type="dcterms:W3CDTF">2024-08-08T15:59:24Z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0x0101007626FB6748C5274CBD0CD12BB6823572</vt:lpwstr>
  </property>
  <property fmtid="{D5CDD505-2E9C-101B-9397-08002B2CF9AE}" pid="3" name="Order">
    <vt:r8>10348600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ComplianceAssetId">
    <vt:lpwstr/>
  </property>
  <property fmtid="{D5CDD505-2E9C-101B-9397-08002B2CF9AE}" pid="8" name="MediaServiceImageTags">
    <vt:lpwstr/>
  </property>
</Properties>
</file>